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1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2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79" r:id="rId2"/>
    <p:sldId id="280" r:id="rId3"/>
    <p:sldId id="289" r:id="rId4"/>
    <p:sldId id="294" r:id="rId5"/>
    <p:sldId id="296" r:id="rId6"/>
    <p:sldId id="326" r:id="rId7"/>
    <p:sldId id="327" r:id="rId8"/>
    <p:sldId id="298" r:id="rId9"/>
    <p:sldId id="300" r:id="rId10"/>
    <p:sldId id="328" r:id="rId11"/>
    <p:sldId id="329" r:id="rId12"/>
    <p:sldId id="303" r:id="rId13"/>
    <p:sldId id="331" r:id="rId14"/>
    <p:sldId id="332" r:id="rId15"/>
    <p:sldId id="333" r:id="rId16"/>
    <p:sldId id="334" r:id="rId17"/>
    <p:sldId id="335" r:id="rId18"/>
    <p:sldId id="302" r:id="rId19"/>
    <p:sldId id="338" r:id="rId20"/>
    <p:sldId id="336" r:id="rId21"/>
    <p:sldId id="311" r:id="rId22"/>
    <p:sldId id="312" r:id="rId23"/>
    <p:sldId id="314" r:id="rId24"/>
    <p:sldId id="316" r:id="rId25"/>
    <p:sldId id="315" r:id="rId26"/>
    <p:sldId id="339" r:id="rId27"/>
    <p:sldId id="319" r:id="rId28"/>
    <p:sldId id="324" r:id="rId29"/>
    <p:sldId id="340" r:id="rId30"/>
    <p:sldId id="321" r:id="rId31"/>
    <p:sldId id="322" r:id="rId32"/>
    <p:sldId id="323" r:id="rId33"/>
    <p:sldId id="325" r:id="rId34"/>
    <p:sldId id="341" r:id="rId35"/>
    <p:sldId id="342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CFFFF"/>
    <a:srgbClr val="000000"/>
    <a:srgbClr val="FFC926"/>
    <a:srgbClr val="E6E6E6"/>
    <a:srgbClr val="FF6000"/>
    <a:srgbClr val="F9FB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9" Type="http://schemas.openxmlformats.org/officeDocument/2006/relationships/image" Target="../media/image1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9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8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>
            <p:custDataLst>
              <p:tags r:id="rId1"/>
            </p:custDataLst>
          </p:nvPr>
        </p:nvSpPr>
        <p:spPr>
          <a:xfrm>
            <a:off x="3695700" y="0"/>
            <a:ext cx="8496300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>
            <p:custDataLst>
              <p:tags r:id="rId2"/>
            </p:custDataLst>
          </p:nvPr>
        </p:nvSpPr>
        <p:spPr>
          <a:xfrm>
            <a:off x="0" y="0"/>
            <a:ext cx="4206527" cy="6858000"/>
          </a:xfrm>
          <a:prstGeom prst="rect">
            <a:avLst/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115FA1E-AB49-468E-A010-5535E74003E4}" type="datetime1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235F3D0-3999-4A20-BA82-6F0C5AACAB9D}" type="datetime1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48E69C7F-74A2-4E83-938D-2643F8973112}" type="datetime1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3663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11825622" y="0"/>
            <a:ext cx="36637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197CFFFB-127A-44F0-996D-8BEE1EB07C10}" type="datetime1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 rot="10800000" flipH="1">
            <a:off x="3695700" y="0"/>
            <a:ext cx="8496300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 rot="10800000" flipH="1">
            <a:off x="0" y="0"/>
            <a:ext cx="4206527" cy="6858000"/>
          </a:xfrm>
          <a:prstGeom prst="rect">
            <a:avLst/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305300" y="2759892"/>
            <a:ext cx="4206527" cy="863174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4305301" y="3706311"/>
            <a:ext cx="4206526" cy="1538789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C5F50EEC-ADFA-4CA9-B598-29857EBD36A9}" type="datetime1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0" y="0"/>
            <a:ext cx="7450873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7450873" y="0"/>
            <a:ext cx="4741127" cy="6858000"/>
          </a:xfrm>
          <a:prstGeom prst="rect">
            <a:avLst/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7450873" y="2399026"/>
            <a:ext cx="4732679" cy="1551781"/>
          </a:xfrm>
        </p:spPr>
        <p:txBody>
          <a:bodyPr anchor="ctr">
            <a:normAutofit/>
          </a:bodyPr>
          <a:lstStyle>
            <a:lvl1pPr algn="ctr">
              <a:defRPr sz="7200" spc="6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5CDE545-9C72-4E9A-ABE5-CD61A73EFAF6}" type="datetime1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 descr="H:\研究生会新闻中心\品味华中大\校园拍摄10.11\org_c9ac894ddea58187_1539250552000.jpgorg_c9ac894ddea58187_153925055200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812346" y="980419"/>
            <a:ext cx="5851525" cy="43889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FB27776-6717-48E2-AF15-FC3A3F378312}" type="datetime1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FDC7145-3672-45B6-9EA0-51FBE98CCADE}" type="datetime1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C7528A52-00C5-41D8-8FE3-80D0B99A0150}" type="datetime1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C6618127-0002-4F08-A5E6-1CAEFBA33542}" type="datetime1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37F50FF6-B4D3-4F8F-B10A-3DE0F5E643A7}" type="datetime1">
              <a:rPr lang="zh-CN" altLang="en-US" smtClean="0"/>
              <a:t>2022/11/29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1107C3-A3B9-4DCB-B86E-F06F35346A56}" type="datetime1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engxj615@hust.edu.cn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21.xml"/><Relationship Id="rId3" Type="http://schemas.openxmlformats.org/officeDocument/2006/relationships/tags" Target="../tags/tag116.xml"/><Relationship Id="rId7" Type="http://schemas.openxmlformats.org/officeDocument/2006/relationships/tags" Target="../tags/tag120.xml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9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30.xml"/><Relationship Id="rId3" Type="http://schemas.openxmlformats.org/officeDocument/2006/relationships/tags" Target="../tags/tag125.xml"/><Relationship Id="rId7" Type="http://schemas.openxmlformats.org/officeDocument/2006/relationships/tags" Target="../tags/tag129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9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13" Type="http://schemas.openxmlformats.org/officeDocument/2006/relationships/tags" Target="../tags/tag80.xml"/><Relationship Id="rId18" Type="http://schemas.openxmlformats.org/officeDocument/2006/relationships/tags" Target="../tags/tag85.xml"/><Relationship Id="rId26" Type="http://schemas.openxmlformats.org/officeDocument/2006/relationships/slideLayout" Target="../slideLayouts/slideLayout2.xml"/><Relationship Id="rId3" Type="http://schemas.openxmlformats.org/officeDocument/2006/relationships/tags" Target="../tags/tag70.xml"/><Relationship Id="rId21" Type="http://schemas.openxmlformats.org/officeDocument/2006/relationships/tags" Target="../tags/tag88.xml"/><Relationship Id="rId7" Type="http://schemas.openxmlformats.org/officeDocument/2006/relationships/tags" Target="../tags/tag74.xml"/><Relationship Id="rId12" Type="http://schemas.openxmlformats.org/officeDocument/2006/relationships/tags" Target="../tags/tag79.xml"/><Relationship Id="rId17" Type="http://schemas.openxmlformats.org/officeDocument/2006/relationships/tags" Target="../tags/tag84.xml"/><Relationship Id="rId25" Type="http://schemas.openxmlformats.org/officeDocument/2006/relationships/tags" Target="../tags/tag92.xml"/><Relationship Id="rId2" Type="http://schemas.openxmlformats.org/officeDocument/2006/relationships/tags" Target="../tags/tag69.xml"/><Relationship Id="rId16" Type="http://schemas.openxmlformats.org/officeDocument/2006/relationships/tags" Target="../tags/tag83.xml"/><Relationship Id="rId20" Type="http://schemas.openxmlformats.org/officeDocument/2006/relationships/tags" Target="../tags/tag87.xml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tags" Target="../tags/tag78.xml"/><Relationship Id="rId24" Type="http://schemas.openxmlformats.org/officeDocument/2006/relationships/tags" Target="../tags/tag91.xml"/><Relationship Id="rId5" Type="http://schemas.openxmlformats.org/officeDocument/2006/relationships/tags" Target="../tags/tag72.xml"/><Relationship Id="rId15" Type="http://schemas.openxmlformats.org/officeDocument/2006/relationships/tags" Target="../tags/tag82.xml"/><Relationship Id="rId23" Type="http://schemas.openxmlformats.org/officeDocument/2006/relationships/tags" Target="../tags/tag90.xml"/><Relationship Id="rId10" Type="http://schemas.openxmlformats.org/officeDocument/2006/relationships/tags" Target="../tags/tag77.xml"/><Relationship Id="rId19" Type="http://schemas.openxmlformats.org/officeDocument/2006/relationships/tags" Target="../tags/tag86.xml"/><Relationship Id="rId4" Type="http://schemas.openxmlformats.org/officeDocument/2006/relationships/tags" Target="../tags/tag71.xml"/><Relationship Id="rId9" Type="http://schemas.openxmlformats.org/officeDocument/2006/relationships/tags" Target="../tags/tag76.xml"/><Relationship Id="rId14" Type="http://schemas.openxmlformats.org/officeDocument/2006/relationships/tags" Target="../tags/tag81.xml"/><Relationship Id="rId22" Type="http://schemas.openxmlformats.org/officeDocument/2006/relationships/tags" Target="../tags/tag89.xml"/><Relationship Id="rId27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49.xml"/><Relationship Id="rId3" Type="http://schemas.openxmlformats.org/officeDocument/2006/relationships/tags" Target="../tags/tag144.xml"/><Relationship Id="rId7" Type="http://schemas.openxmlformats.org/officeDocument/2006/relationships/tags" Target="../tags/tag148.xml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tags" Target="../tags/tag147.xml"/><Relationship Id="rId11" Type="http://schemas.openxmlformats.org/officeDocument/2006/relationships/image" Target="../media/image2.wmf"/><Relationship Id="rId5" Type="http://schemas.openxmlformats.org/officeDocument/2006/relationships/tags" Target="../tags/tag146.xml"/><Relationship Id="rId10" Type="http://schemas.openxmlformats.org/officeDocument/2006/relationships/oleObject" Target="../embeddings/oleObject1.bin"/><Relationship Id="rId4" Type="http://schemas.openxmlformats.org/officeDocument/2006/relationships/tags" Target="../tags/tag145.xml"/><Relationship Id="rId9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9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167.xml"/><Relationship Id="rId3" Type="http://schemas.openxmlformats.org/officeDocument/2006/relationships/tags" Target="../tags/tag162.xml"/><Relationship Id="rId7" Type="http://schemas.openxmlformats.org/officeDocument/2006/relationships/tags" Target="../tags/tag166.xml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6" Type="http://schemas.openxmlformats.org/officeDocument/2006/relationships/tags" Target="../tags/tag165.xml"/><Relationship Id="rId5" Type="http://schemas.openxmlformats.org/officeDocument/2006/relationships/tags" Target="../tags/tag164.xml"/><Relationship Id="rId4" Type="http://schemas.openxmlformats.org/officeDocument/2006/relationships/tags" Target="../tags/tag163.xml"/><Relationship Id="rId9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03.xml"/><Relationship Id="rId3" Type="http://schemas.openxmlformats.org/officeDocument/2006/relationships/tags" Target="../tags/tag98.xml"/><Relationship Id="rId7" Type="http://schemas.openxmlformats.org/officeDocument/2006/relationships/tags" Target="../tags/tag102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10" Type="http://schemas.openxmlformats.org/officeDocument/2006/relationships/notesSlide" Target="../notesSlides/notesSlide2.xml"/><Relationship Id="rId4" Type="http://schemas.openxmlformats.org/officeDocument/2006/relationships/tags" Target="../tags/tag99.xml"/><Relationship Id="rId9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13.xml"/><Relationship Id="rId3" Type="http://schemas.openxmlformats.org/officeDocument/2006/relationships/tags" Target="../tags/tag108.xml"/><Relationship Id="rId7" Type="http://schemas.openxmlformats.org/officeDocument/2006/relationships/tags" Target="../tags/tag112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9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370974" y="1647800"/>
            <a:ext cx="4732679" cy="1551781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第</a:t>
            </a: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章　数组和广义表</a:t>
            </a:r>
            <a:endParaRPr lang="zh-CN" altLang="en-US" sz="3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1D3AB82-9B81-41BE-86A2-BD06584584C6}"/>
              </a:ext>
            </a:extLst>
          </p:cNvPr>
          <p:cNvSpPr txBox="1"/>
          <p:nvPr/>
        </p:nvSpPr>
        <p:spPr>
          <a:xfrm>
            <a:off x="7529909" y="2937971"/>
            <a:ext cx="6093372" cy="667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——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数组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D6FB374-E671-49C0-B27D-3CB1BEA50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cs typeface="+mn-ea"/>
                <a:sym typeface="+mn-lt"/>
              </a:rPr>
              <a:t>1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EC20F8-EAA6-4910-A5C7-62AF346EB0F2}"/>
              </a:ext>
            </a:extLst>
          </p:cNvPr>
          <p:cNvSpPr txBox="1"/>
          <p:nvPr/>
        </p:nvSpPr>
        <p:spPr>
          <a:xfrm>
            <a:off x="7876632" y="4296129"/>
            <a:ext cx="3994826" cy="20537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cs typeface="+mn-ea"/>
                <a:sym typeface="+mn-lt"/>
              </a:rPr>
              <a:t>主讲人：邓贤君 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cs typeface="+mn-ea"/>
                <a:sym typeface="+mn-lt"/>
              </a:rPr>
              <a:t>华中科技大学，网络空间安全学院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cs typeface="+mn-ea"/>
                <a:sym typeface="+mn-lt"/>
              </a:rPr>
              <a:t>Email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cs typeface="+mn-ea"/>
                <a:sym typeface="+mn-lt"/>
              </a:rPr>
              <a:t>：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cs typeface="+mn-ea"/>
                <a:sym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dengxj615@hust.edu.cn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cs typeface="+mn-ea"/>
                <a:sym typeface="+mn-lt"/>
              </a:rPr>
              <a:t>Cell:       19986908208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cs typeface="+mn-ea"/>
                <a:sym typeface="+mn-lt"/>
              </a:rPr>
              <a:t>Wechat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cs typeface="+mn-ea"/>
                <a:sym typeface="+mn-lt"/>
              </a:rPr>
              <a:t>: dengxj615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cs typeface="+mn-ea"/>
                <a:sym typeface="+mn-lt"/>
              </a:rPr>
              <a:t>或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cs typeface="+mn-ea"/>
                <a:sym typeface="+mn-lt"/>
              </a:rPr>
              <a:t>13787704209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8271D208-D870-4211-AC76-5F83FF7AC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9805" y="1004793"/>
            <a:ext cx="1995757" cy="416524"/>
          </a:xfrm>
          <a:prstGeom prst="rect">
            <a:avLst/>
          </a:prstGeom>
          <a:noFill/>
          <a:ln w="19050">
            <a:solidFill>
              <a:srgbClr val="FFC92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di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数组的物理结构</a:t>
            </a:r>
            <a:endParaRPr lang="en-US" altLang="zh-CN" sz="1800" b="1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E1BE294-23F6-4407-BC93-B42B03739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cs typeface="+mn-ea"/>
                <a:sym typeface="+mn-lt"/>
              </a:rPr>
              <a:t>10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Oval 17">
            <a:extLst>
              <a:ext uri="{FF2B5EF4-FFF2-40B4-BE49-F238E27FC236}">
                <a16:creationId xmlns:a16="http://schemas.microsoft.com/office/drawing/2014/main" id="{4815DC13-D1C2-4E24-8FD2-FAB3A8667AA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684081" y="1983583"/>
            <a:ext cx="3001999" cy="3001997"/>
          </a:xfrm>
          <a:prstGeom prst="ellipse">
            <a:avLst/>
          </a:prstGeom>
          <a:solidFill>
            <a:srgbClr val="FFC000"/>
          </a:solidFill>
          <a:ln w="381000" cap="rnd" cmpd="sng">
            <a:solidFill>
              <a:srgbClr val="FFFFFF">
                <a:lumMod val="75000"/>
                <a:alpha val="30000"/>
              </a:srgbClr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" name="Oval 18">
            <a:extLst>
              <a:ext uri="{FF2B5EF4-FFF2-40B4-BE49-F238E27FC236}">
                <a16:creationId xmlns:a16="http://schemas.microsoft.com/office/drawing/2014/main" id="{94689245-7949-426B-8C14-15617604065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8861" y="2348364"/>
            <a:ext cx="2272439" cy="2272439"/>
          </a:xfrm>
          <a:prstGeom prst="ellipse">
            <a:avLst/>
          </a:prstGeom>
          <a:solidFill>
            <a:srgbClr val="000000">
              <a:alpha val="52000"/>
            </a:srgbClr>
          </a:solidFill>
          <a:ln w="381000" cap="rnd" cmpd="sng">
            <a:solidFill>
              <a:srgbClr val="FFFFFF">
                <a:lumMod val="75000"/>
                <a:alpha val="10000"/>
              </a:srgbClr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7" name="Oval 19">
            <a:extLst>
              <a:ext uri="{FF2B5EF4-FFF2-40B4-BE49-F238E27FC236}">
                <a16:creationId xmlns:a16="http://schemas.microsoft.com/office/drawing/2014/main" id="{D78832EC-58CF-4A8F-9976-E8A04066217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414952" y="2714454"/>
            <a:ext cx="1540259" cy="1540259"/>
          </a:xfrm>
          <a:prstGeom prst="ellipse">
            <a:avLst/>
          </a:prstGeom>
          <a:ln w="381000" cap="rnd" cmpd="sng">
            <a:solidFill>
              <a:srgbClr val="FFFFFF">
                <a:lumMod val="75000"/>
                <a:alpha val="30000"/>
              </a:srgbClr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8" name="Arc 21">
            <a:extLst>
              <a:ext uri="{FF2B5EF4-FFF2-40B4-BE49-F238E27FC236}">
                <a16:creationId xmlns:a16="http://schemas.microsoft.com/office/drawing/2014/main" id="{601A23CC-1A22-49ED-B023-82EF6FAC4BA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541952" y="2841454"/>
            <a:ext cx="1540259" cy="1540259"/>
          </a:xfrm>
          <a:prstGeom prst="arc">
            <a:avLst>
              <a:gd name="adj1" fmla="val 16199997"/>
              <a:gd name="adj2" fmla="val 3240000"/>
            </a:avLst>
          </a:prstGeom>
          <a:ln w="381000" cap="rnd" cmpd="sng">
            <a:solidFill>
              <a:srgbClr val="FF8400"/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9" name="Arc 22">
            <a:extLst>
              <a:ext uri="{FF2B5EF4-FFF2-40B4-BE49-F238E27FC236}">
                <a16:creationId xmlns:a16="http://schemas.microsoft.com/office/drawing/2014/main" id="{1DD71EED-2DEA-40AA-9361-D1E40F51599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175861" y="2475364"/>
            <a:ext cx="2272439" cy="2272439"/>
          </a:xfrm>
          <a:prstGeom prst="arc">
            <a:avLst>
              <a:gd name="adj1" fmla="val 16199997"/>
              <a:gd name="adj2" fmla="val 1080000"/>
            </a:avLst>
          </a:prstGeom>
          <a:ln w="381000" cap="rnd" cmpd="sng">
            <a:solidFill>
              <a:srgbClr val="FF6000"/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" name="Arc 23">
            <a:extLst>
              <a:ext uri="{FF2B5EF4-FFF2-40B4-BE49-F238E27FC236}">
                <a16:creationId xmlns:a16="http://schemas.microsoft.com/office/drawing/2014/main" id="{5AD392E4-FA52-4134-9966-F131A7194D0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811081" y="2110583"/>
            <a:ext cx="3001999" cy="3001997"/>
          </a:xfrm>
          <a:prstGeom prst="arc">
            <a:avLst>
              <a:gd name="adj1" fmla="val 16199997"/>
              <a:gd name="adj2" fmla="val 20520000"/>
            </a:avLst>
          </a:prstGeom>
          <a:ln w="381000" cap="rnd" cmpd="sng">
            <a:solidFill>
              <a:srgbClr val="FF4200"/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1" name="Arc 24">
            <a:extLst>
              <a:ext uri="{FF2B5EF4-FFF2-40B4-BE49-F238E27FC236}">
                <a16:creationId xmlns:a16="http://schemas.microsoft.com/office/drawing/2014/main" id="{508E3FEA-9CD9-46FF-BA04-BE93D5B5C911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447238" y="1746741"/>
            <a:ext cx="3729685" cy="3729685"/>
          </a:xfrm>
          <a:prstGeom prst="arc">
            <a:avLst>
              <a:gd name="adj1" fmla="val 16199997"/>
              <a:gd name="adj2" fmla="val 18360000"/>
            </a:avLst>
          </a:prstGeom>
          <a:ln w="381000" cap="rnd" cmpd="sng">
            <a:solidFill>
              <a:srgbClr val="FF170C"/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3043D681-EB45-43E7-99DD-021407DF6F9D}"/>
              </a:ext>
            </a:extLst>
          </p:cNvPr>
          <p:cNvSpPr txBox="1">
            <a:spLocks/>
          </p:cNvSpPr>
          <p:nvPr/>
        </p:nvSpPr>
        <p:spPr>
          <a:xfrm>
            <a:off x="623888" y="406800"/>
            <a:ext cx="10944225" cy="863601"/>
          </a:xfrm>
        </p:spPr>
        <p:txBody>
          <a:bodyPr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fontAlgn="base">
              <a:lnSpc>
                <a:spcPct val="130000"/>
              </a:lnSpc>
              <a:spcAft>
                <a:spcPct val="0"/>
              </a:spcAft>
              <a:defRPr/>
            </a:pPr>
            <a:r>
              <a:rPr kumimoji="0" lang="zh-CN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5.2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数组的顺序表示和实现</a:t>
            </a:r>
            <a:endParaRPr lang="zh-CN" altLang="en-US" spc="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6231074F-65A0-45DA-8F49-48FBDF195E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8782" y="1538158"/>
            <a:ext cx="3251871" cy="41716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di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主要考虑以下两个因素：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EB04FBC6-1512-4882-8142-44A20A9A0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8782" y="1936586"/>
            <a:ext cx="4767825" cy="87421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分配连续的存储空间或非连续的存储空间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保存全部的数组元素或部分的数组元素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箭头: 下 2">
            <a:extLst>
              <a:ext uri="{FF2B5EF4-FFF2-40B4-BE49-F238E27FC236}">
                <a16:creationId xmlns:a16="http://schemas.microsoft.com/office/drawing/2014/main" id="{0B0FCE52-E2CD-41C9-98D7-E9DF5F5A46FD}"/>
              </a:ext>
            </a:extLst>
          </p:cNvPr>
          <p:cNvSpPr/>
          <p:nvPr/>
        </p:nvSpPr>
        <p:spPr>
          <a:xfrm>
            <a:off x="7805562" y="2884912"/>
            <a:ext cx="124288" cy="2369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Text Box 3">
            <a:extLst>
              <a:ext uri="{FF2B5EF4-FFF2-40B4-BE49-F238E27FC236}">
                <a16:creationId xmlns:a16="http://schemas.microsoft.com/office/drawing/2014/main" id="{B7AF3283-034B-4AF8-B530-EBFA4B3257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6923" y="3142060"/>
            <a:ext cx="6399700" cy="45871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顺序存储结构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：分配连续的存储空间，保存全部的数组元素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37CF33B2-8A6C-4EA9-9C03-2AB456ECC5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2775" y="3574412"/>
            <a:ext cx="4767825" cy="170456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需要多大的空间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如何来放置数组的元素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如何管理连续的空间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如何访问数组元素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222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/>
      <p:bldP spid="3" grpId="0" animBg="1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7" y="336873"/>
            <a:ext cx="10944225" cy="863601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kumimoji="0" lang="zh-CN" altLang="zh-CN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5.2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数组的顺序表示和实现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B8B5DE6-5760-4ADE-AEBA-2DC9AED75D6C}"/>
              </a:ext>
            </a:extLst>
          </p:cNvPr>
          <p:cNvSpPr txBox="1"/>
          <p:nvPr/>
        </p:nvSpPr>
        <p:spPr>
          <a:xfrm>
            <a:off x="1054239" y="973841"/>
            <a:ext cx="6094520" cy="453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5.2.1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一维数组的顺序表示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D4EA637-2907-42E5-81DF-33B07B720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cs typeface="+mn-ea"/>
                <a:sym typeface="+mn-lt"/>
              </a:rPr>
              <a:t>11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D8F431D4-EDCC-402E-9F9A-6E4EE1E51B6C}"/>
              </a:ext>
            </a:extLst>
          </p:cNvPr>
          <p:cNvSpPr txBox="1"/>
          <p:nvPr/>
        </p:nvSpPr>
        <p:spPr>
          <a:xfrm>
            <a:off x="1681223" y="1566417"/>
            <a:ext cx="9629377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例</a:t>
            </a:r>
            <a:r>
              <a:rPr lang="en-US" altLang="zh-CN" dirty="0"/>
              <a:t>1 </a:t>
            </a:r>
            <a:r>
              <a:rPr lang="zh-CN" altLang="en-US" dirty="0"/>
              <a:t>一维数组</a:t>
            </a:r>
            <a:r>
              <a:rPr lang="en-US" altLang="zh-CN" dirty="0"/>
              <a:t>A= (a</a:t>
            </a:r>
            <a:r>
              <a:rPr lang="en-US" altLang="zh-CN" baseline="-25000" dirty="0"/>
              <a:t>1</a:t>
            </a:r>
            <a:r>
              <a:rPr lang="en-US" altLang="zh-CN" dirty="0"/>
              <a:t>,a</a:t>
            </a:r>
            <a:r>
              <a:rPr lang="en-US" altLang="zh-CN" baseline="-25000" dirty="0"/>
              <a:t>2</a:t>
            </a:r>
            <a:r>
              <a:rPr lang="en-US" altLang="zh-CN" dirty="0"/>
              <a:t>,...,a</a:t>
            </a:r>
            <a:r>
              <a:rPr lang="en-US" altLang="zh-CN" baseline="-25000" dirty="0"/>
              <a:t>n</a:t>
            </a:r>
            <a:r>
              <a:rPr lang="en-US" altLang="zh-CN" dirty="0"/>
              <a:t>)</a:t>
            </a:r>
            <a:r>
              <a:rPr lang="zh-CN" altLang="en-US" dirty="0"/>
              <a:t>，</a:t>
            </a:r>
            <a:r>
              <a:rPr lang="en-US" altLang="zh-CN" dirty="0"/>
              <a:t>b</a:t>
            </a:r>
            <a:r>
              <a:rPr lang="zh-CN" altLang="en-US" dirty="0"/>
              <a:t>是分配的连续存储单元首地址，</a:t>
            </a:r>
            <a:r>
              <a:rPr lang="en-US" altLang="zh-CN" dirty="0"/>
              <a:t>L</a:t>
            </a:r>
            <a:r>
              <a:rPr lang="zh-CN" altLang="en-US" dirty="0"/>
              <a:t>是 </a:t>
            </a:r>
            <a:r>
              <a:rPr lang="en-US" altLang="zh-CN" dirty="0"/>
              <a:t>1</a:t>
            </a:r>
            <a:r>
              <a:rPr lang="zh-CN" altLang="en-US" dirty="0"/>
              <a:t>个数据元素所占的单元数 </a:t>
            </a:r>
          </a:p>
        </p:txBody>
      </p:sp>
      <p:graphicFrame>
        <p:nvGraphicFramePr>
          <p:cNvPr id="59" name="Group 22">
            <a:extLst>
              <a:ext uri="{FF2B5EF4-FFF2-40B4-BE49-F238E27FC236}">
                <a16:creationId xmlns:a16="http://schemas.microsoft.com/office/drawing/2014/main" id="{9C9386EA-CE44-49F2-BC01-9844CE319F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603097"/>
              </p:ext>
            </p:extLst>
          </p:nvPr>
        </p:nvGraphicFramePr>
        <p:xfrm>
          <a:off x="6901432" y="2201675"/>
          <a:ext cx="685800" cy="2439774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6629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</a:t>
                      </a:r>
                      <a:r>
                        <a:rPr kumimoji="1" lang="en-US" altLang="zh-CN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629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</a:t>
                      </a:r>
                      <a:r>
                        <a:rPr kumimoji="1" lang="en-US" altLang="zh-CN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629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…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629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</a:t>
                      </a:r>
                      <a:r>
                        <a:rPr kumimoji="1" lang="en-US" altLang="zh-CN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i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629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…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629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</a:t>
                      </a:r>
                      <a:r>
                        <a:rPr kumimoji="1" lang="en-US" altLang="zh-CN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" name="右大括号 16">
            <a:extLst>
              <a:ext uri="{FF2B5EF4-FFF2-40B4-BE49-F238E27FC236}">
                <a16:creationId xmlns:a16="http://schemas.microsoft.com/office/drawing/2014/main" id="{252941C7-E33B-458C-BB66-28265E15F305}"/>
              </a:ext>
            </a:extLst>
          </p:cNvPr>
          <p:cNvSpPr/>
          <p:nvPr/>
        </p:nvSpPr>
        <p:spPr>
          <a:xfrm>
            <a:off x="7676883" y="2335192"/>
            <a:ext cx="219919" cy="21876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Text Box 3">
            <a:extLst>
              <a:ext uri="{FF2B5EF4-FFF2-40B4-BE49-F238E27FC236}">
                <a16:creationId xmlns:a16="http://schemas.microsoft.com/office/drawing/2014/main" id="{0B1C4EFD-6D56-4F34-9F7F-4365FFD0E7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7017" y="3337524"/>
            <a:ext cx="2480082" cy="41716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di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个数据元素的单位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1" name="Text Box 3">
            <a:extLst>
              <a:ext uri="{FF2B5EF4-FFF2-40B4-BE49-F238E27FC236}">
                <a16:creationId xmlns:a16="http://schemas.microsoft.com/office/drawing/2014/main" id="{D6FA209D-6C54-4021-BD0B-86A3F8E13A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874" y="4991458"/>
            <a:ext cx="4376581" cy="41716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di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为了管理数据元素，需要一个结构变量</a:t>
            </a:r>
            <a:endParaRPr lang="en-US" altLang="zh-CN" sz="18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62" name="表格 62">
            <a:extLst>
              <a:ext uri="{FF2B5EF4-FFF2-40B4-BE49-F238E27FC236}">
                <a16:creationId xmlns:a16="http://schemas.microsoft.com/office/drawing/2014/main" id="{DB8ED5AC-1BAE-4653-89FC-F549CEE81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171369"/>
              </p:ext>
            </p:extLst>
          </p:nvPr>
        </p:nvGraphicFramePr>
        <p:xfrm>
          <a:off x="3761347" y="2435184"/>
          <a:ext cx="87324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3246">
                  <a:extLst>
                    <a:ext uri="{9D8B030D-6E8A-4147-A177-3AD203B41FA5}">
                      <a16:colId xmlns:a16="http://schemas.microsoft.com/office/drawing/2014/main" val="8497565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87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46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54995"/>
                  </a:ext>
                </a:extLst>
              </a:tr>
            </a:tbl>
          </a:graphicData>
        </a:graphic>
      </p:graphicFrame>
      <p:graphicFrame>
        <p:nvGraphicFramePr>
          <p:cNvPr id="63" name="表格 63">
            <a:extLst>
              <a:ext uri="{FF2B5EF4-FFF2-40B4-BE49-F238E27FC236}">
                <a16:creationId xmlns:a16="http://schemas.microsoft.com/office/drawing/2014/main" id="{39EBE4A5-3CD4-4CDA-BF99-26BAEF1C5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12188"/>
              </p:ext>
            </p:extLst>
          </p:nvPr>
        </p:nvGraphicFramePr>
        <p:xfrm>
          <a:off x="3761347" y="3983869"/>
          <a:ext cx="87324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3246">
                  <a:extLst>
                    <a:ext uri="{9D8B030D-6E8A-4147-A177-3AD203B41FA5}">
                      <a16:colId xmlns:a16="http://schemas.microsoft.com/office/drawing/2014/main" val="16953677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737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30383"/>
                  </a:ext>
                </a:extLst>
              </a:tr>
            </a:tbl>
          </a:graphicData>
        </a:graphic>
      </p:graphicFrame>
      <p:sp>
        <p:nvSpPr>
          <p:cNvPr id="64" name="Text Box 39">
            <a:extLst>
              <a:ext uri="{FF2B5EF4-FFF2-40B4-BE49-F238E27FC236}">
                <a16:creationId xmlns:a16="http://schemas.microsoft.com/office/drawing/2014/main" id="{7F9806E8-C4EA-4FDC-B313-4B593C1105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3544" y="2269620"/>
            <a:ext cx="2287870" cy="2455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fontAlgn="base">
              <a:lnSpc>
                <a:spcPct val="14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6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连续空间起始地址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base</a:t>
            </a:r>
            <a:endParaRPr lang="zh-CN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r" fontAlgn="base">
              <a:lnSpc>
                <a:spcPct val="14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6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维数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dim</a:t>
            </a:r>
            <a:endParaRPr lang="zh-CN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r" fontAlgn="base">
              <a:lnSpc>
                <a:spcPct val="14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bounds</a:t>
            </a:r>
            <a:endParaRPr lang="zh-CN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r" fontAlgn="base">
              <a:lnSpc>
                <a:spcPct val="14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r" fontAlgn="base">
              <a:lnSpc>
                <a:spcPct val="14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6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每一维的下界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low1</a:t>
            </a:r>
            <a:endParaRPr lang="zh-CN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r" fontAlgn="base">
              <a:lnSpc>
                <a:spcPct val="14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6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每一维的上界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high1</a:t>
            </a:r>
            <a:endParaRPr lang="zh-CN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26A71D2C-A250-496B-A3B8-B36C0BC96FD7}"/>
              </a:ext>
            </a:extLst>
          </p:cNvPr>
          <p:cNvCxnSpPr>
            <a:endCxn id="63" idx="0"/>
          </p:cNvCxnSpPr>
          <p:nvPr/>
        </p:nvCxnSpPr>
        <p:spPr>
          <a:xfrm>
            <a:off x="4197970" y="3547704"/>
            <a:ext cx="0" cy="4361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005563E7-7B2F-423B-A079-16684106EB5C}"/>
              </a:ext>
            </a:extLst>
          </p:cNvPr>
          <p:cNvCxnSpPr>
            <a:cxnSpLocks/>
          </p:cNvCxnSpPr>
          <p:nvPr/>
        </p:nvCxnSpPr>
        <p:spPr>
          <a:xfrm flipV="1">
            <a:off x="4263452" y="2453833"/>
            <a:ext cx="2637980" cy="1970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 Box 42">
            <a:extLst>
              <a:ext uri="{FF2B5EF4-FFF2-40B4-BE49-F238E27FC236}">
                <a16:creationId xmlns:a16="http://schemas.microsoft.com/office/drawing/2014/main" id="{89CA44D8-DC46-4E88-A174-7EEB0EB1D5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5189" y="2098345"/>
            <a:ext cx="1486581" cy="2615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b+L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…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b+(i-1)*L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…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b+(n-1)*L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1C79FA90-0E85-4310-A504-E571F61FF753}"/>
              </a:ext>
            </a:extLst>
          </p:cNvPr>
          <p:cNvSpPr txBox="1"/>
          <p:nvPr/>
        </p:nvSpPr>
        <p:spPr>
          <a:xfrm>
            <a:off x="3875942" y="4856214"/>
            <a:ext cx="7601882" cy="1705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一维数组数据元素</a:t>
            </a:r>
            <a:r>
              <a:rPr lang="en-US" altLang="zh-CN" b="1" dirty="0">
                <a:solidFill>
                  <a:srgbClr val="FF0000"/>
                </a:solidFill>
              </a:rPr>
              <a:t>ai</a:t>
            </a:r>
            <a:r>
              <a:rPr lang="zh-CN" altLang="en-US" b="1" dirty="0">
                <a:solidFill>
                  <a:srgbClr val="FF0000"/>
                </a:solidFill>
              </a:rPr>
              <a:t>的地址计算公式：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LOC(</a:t>
            </a:r>
            <a:r>
              <a:rPr lang="en-US" altLang="zh-CN" dirty="0" err="1"/>
              <a:t>i</a:t>
            </a:r>
            <a:r>
              <a:rPr lang="en-US" altLang="zh-CN" dirty="0"/>
              <a:t>) = b + (i-1)L = LOC(1) + (i-1)L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其中：</a:t>
            </a:r>
            <a:r>
              <a:rPr lang="en-US" altLang="zh-CN" dirty="0"/>
              <a:t>LOC(</a:t>
            </a:r>
            <a:r>
              <a:rPr lang="en-US" altLang="zh-CN" dirty="0" err="1"/>
              <a:t>i</a:t>
            </a:r>
            <a:r>
              <a:rPr lang="en-US" altLang="zh-CN" dirty="0"/>
              <a:t>)</a:t>
            </a:r>
            <a:r>
              <a:rPr lang="zh-CN" altLang="en-US" dirty="0"/>
              <a:t>为元素</a:t>
            </a:r>
            <a:r>
              <a:rPr lang="en-US" altLang="zh-CN" dirty="0"/>
              <a:t>a</a:t>
            </a:r>
            <a:r>
              <a:rPr lang="en-US" altLang="zh-CN" baseline="-25000" dirty="0"/>
              <a:t>i</a:t>
            </a:r>
            <a:r>
              <a:rPr lang="zh-CN" altLang="en-US" dirty="0"/>
              <a:t>的存储位置，</a:t>
            </a:r>
            <a:r>
              <a:rPr lang="en-US" altLang="zh-CN" dirty="0"/>
              <a:t>b</a:t>
            </a:r>
            <a:r>
              <a:rPr lang="zh-CN" altLang="en-US" dirty="0"/>
              <a:t>是连续存储单元首地址，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      L</a:t>
            </a:r>
            <a:r>
              <a:rPr lang="zh-CN" altLang="en-US" dirty="0"/>
              <a:t>是一个数据元素所占的单元数 </a:t>
            </a:r>
          </a:p>
        </p:txBody>
      </p:sp>
      <p:sp>
        <p:nvSpPr>
          <p:cNvPr id="72" name="Text Box 3">
            <a:extLst>
              <a:ext uri="{FF2B5EF4-FFF2-40B4-BE49-F238E27FC236}">
                <a16:creationId xmlns:a16="http://schemas.microsoft.com/office/drawing/2014/main" id="{D05DE8F7-4AF4-4F7B-B0EC-EB34E6BCD5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1717" y="5376399"/>
            <a:ext cx="1369697" cy="417165"/>
          </a:xfrm>
          <a:prstGeom prst="rect">
            <a:avLst/>
          </a:prstGeom>
          <a:solidFill>
            <a:srgbClr val="CCFFFF"/>
          </a:solidFill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di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寻址公式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3" name="Text Box 3">
            <a:extLst>
              <a:ext uri="{FF2B5EF4-FFF2-40B4-BE49-F238E27FC236}">
                <a16:creationId xmlns:a16="http://schemas.microsoft.com/office/drawing/2014/main" id="{E5182097-B393-4614-ABE5-3E7457A32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0559" y="2493608"/>
            <a:ext cx="2480082" cy="777264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di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数组的顺序存储可以支持数据元素的随机访问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745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17" grpId="0" animBg="1"/>
      <p:bldP spid="17" grpId="1" animBg="1"/>
      <p:bldP spid="60" grpId="0"/>
      <p:bldP spid="60" grpId="1"/>
      <p:bldP spid="61" grpId="0"/>
      <p:bldP spid="61" grpId="1"/>
      <p:bldP spid="64" grpId="0"/>
      <p:bldP spid="69" grpId="0"/>
      <p:bldP spid="72" grpId="0" animBg="1"/>
      <p:bldP spid="7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3">
            <a:extLst>
              <a:ext uri="{FF2B5EF4-FFF2-40B4-BE49-F238E27FC236}">
                <a16:creationId xmlns:a16="http://schemas.microsoft.com/office/drawing/2014/main" id="{DF6511A9-C034-4F09-9142-FEE378F7F1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44336" y="2223130"/>
            <a:ext cx="685800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Font typeface="Wingdings" panose="05000000000000000000" pitchFamily="2" charset="2"/>
              <a:buNone/>
            </a:pPr>
            <a:endParaRPr lang="zh-CN" altLang="zh-CN" sz="180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9F828373-87CC-41EC-8424-2A5DEB46D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0049" y="2223130"/>
            <a:ext cx="1131887" cy="455612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a(n-1)</a:t>
            </a:r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A20737F5-DAB1-4FFC-BC54-29631BF35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5661" y="2223130"/>
            <a:ext cx="814388" cy="455612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Font typeface="Wingdings" panose="05000000000000000000" pitchFamily="2" charset="2"/>
              <a:buNone/>
            </a:pPr>
            <a:r>
              <a:rPr lang="zh-CN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...</a:t>
            </a:r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F623CF72-AC9D-4003-BD94-2AB7D8933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936" y="2223130"/>
            <a:ext cx="720725" cy="455612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ai</a:t>
            </a:r>
          </a:p>
        </p:txBody>
      </p:sp>
      <p:sp>
        <p:nvSpPr>
          <p:cNvPr id="29" name="Rectangle 7">
            <a:extLst>
              <a:ext uri="{FF2B5EF4-FFF2-40B4-BE49-F238E27FC236}">
                <a16:creationId xmlns:a16="http://schemas.microsoft.com/office/drawing/2014/main" id="{B6AA9FC8-80AE-4113-A0A0-EFF7C8FB54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3111" y="2223130"/>
            <a:ext cx="631825" cy="455612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Font typeface="Wingdings" panose="05000000000000000000" pitchFamily="2" charset="2"/>
              <a:buNone/>
            </a:pPr>
            <a:r>
              <a:rPr lang="zh-CN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...</a:t>
            </a:r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1EE199E3-F4B1-4529-9463-82336A6D5D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8736" y="2223130"/>
            <a:ext cx="714375" cy="455612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a2</a:t>
            </a: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5AC11CE1-04A4-4B29-A997-D505675D32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4836" y="2223130"/>
            <a:ext cx="723900" cy="455612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a1</a:t>
            </a:r>
          </a:p>
        </p:txBody>
      </p:sp>
      <p:sp>
        <p:nvSpPr>
          <p:cNvPr id="32" name="Rectangle 10">
            <a:extLst>
              <a:ext uri="{FF2B5EF4-FFF2-40B4-BE49-F238E27FC236}">
                <a16:creationId xmlns:a16="http://schemas.microsoft.com/office/drawing/2014/main" id="{1D981B8C-2D01-46DB-9A91-AE9565FDD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4111" y="2223130"/>
            <a:ext cx="720725" cy="455612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a0</a:t>
            </a:r>
          </a:p>
        </p:txBody>
      </p:sp>
      <p:sp>
        <p:nvSpPr>
          <p:cNvPr id="33" name="Line 11">
            <a:extLst>
              <a:ext uri="{FF2B5EF4-FFF2-40B4-BE49-F238E27FC236}">
                <a16:creationId xmlns:a16="http://schemas.microsoft.com/office/drawing/2014/main" id="{7BB03574-8047-42F0-A8D3-AAA3D8912270}"/>
              </a:ext>
            </a:extLst>
          </p:cNvPr>
          <p:cNvSpPr>
            <a:spLocks noChangeShapeType="1"/>
          </p:cNvSpPr>
          <p:nvPr/>
        </p:nvSpPr>
        <p:spPr bwMode="auto">
          <a:xfrm>
            <a:off x="5134111" y="2223130"/>
            <a:ext cx="5991225" cy="0"/>
          </a:xfrm>
          <a:prstGeom prst="line">
            <a:avLst/>
          </a:prstGeom>
          <a:noFill/>
          <a:ln w="28575" cap="sq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4" name="Line 12">
            <a:extLst>
              <a:ext uri="{FF2B5EF4-FFF2-40B4-BE49-F238E27FC236}">
                <a16:creationId xmlns:a16="http://schemas.microsoft.com/office/drawing/2014/main" id="{2EE5D612-480A-4FE1-AD59-233D05301B88}"/>
              </a:ext>
            </a:extLst>
          </p:cNvPr>
          <p:cNvSpPr>
            <a:spLocks noChangeShapeType="1"/>
          </p:cNvSpPr>
          <p:nvPr/>
        </p:nvSpPr>
        <p:spPr bwMode="auto">
          <a:xfrm>
            <a:off x="5134111" y="2678742"/>
            <a:ext cx="5991225" cy="0"/>
          </a:xfrm>
          <a:prstGeom prst="line">
            <a:avLst/>
          </a:prstGeom>
          <a:noFill/>
          <a:ln w="28575" cap="sq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5" name="Line 13">
            <a:extLst>
              <a:ext uri="{FF2B5EF4-FFF2-40B4-BE49-F238E27FC236}">
                <a16:creationId xmlns:a16="http://schemas.microsoft.com/office/drawing/2014/main" id="{F75FB641-7751-4005-8A1E-5DD47373E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5134111" y="2223130"/>
            <a:ext cx="0" cy="455612"/>
          </a:xfrm>
          <a:prstGeom prst="line">
            <a:avLst/>
          </a:prstGeom>
          <a:noFill/>
          <a:ln w="28575" cap="sq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6" name="Line 14">
            <a:extLst>
              <a:ext uri="{FF2B5EF4-FFF2-40B4-BE49-F238E27FC236}">
                <a16:creationId xmlns:a16="http://schemas.microsoft.com/office/drawing/2014/main" id="{E5D6230B-5727-473D-B21F-77B88F15A3E6}"/>
              </a:ext>
            </a:extLst>
          </p:cNvPr>
          <p:cNvSpPr>
            <a:spLocks noChangeShapeType="1"/>
          </p:cNvSpPr>
          <p:nvPr/>
        </p:nvSpPr>
        <p:spPr bwMode="auto">
          <a:xfrm>
            <a:off x="5854836" y="2223130"/>
            <a:ext cx="0" cy="4556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7" name="Line 15">
            <a:extLst>
              <a:ext uri="{FF2B5EF4-FFF2-40B4-BE49-F238E27FC236}">
                <a16:creationId xmlns:a16="http://schemas.microsoft.com/office/drawing/2014/main" id="{09155FA8-3C96-4712-A6FC-01FB83E50330}"/>
              </a:ext>
            </a:extLst>
          </p:cNvPr>
          <p:cNvSpPr>
            <a:spLocks noChangeShapeType="1"/>
          </p:cNvSpPr>
          <p:nvPr/>
        </p:nvSpPr>
        <p:spPr bwMode="auto">
          <a:xfrm>
            <a:off x="6578736" y="2223130"/>
            <a:ext cx="0" cy="4556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8" name="Line 16">
            <a:extLst>
              <a:ext uri="{FF2B5EF4-FFF2-40B4-BE49-F238E27FC236}">
                <a16:creationId xmlns:a16="http://schemas.microsoft.com/office/drawing/2014/main" id="{E0284A24-8A89-411F-937B-7A6B15177DEE}"/>
              </a:ext>
            </a:extLst>
          </p:cNvPr>
          <p:cNvSpPr>
            <a:spLocks noChangeShapeType="1"/>
          </p:cNvSpPr>
          <p:nvPr/>
        </p:nvSpPr>
        <p:spPr bwMode="auto">
          <a:xfrm>
            <a:off x="7293111" y="2223130"/>
            <a:ext cx="0" cy="4556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9" name="Line 17">
            <a:extLst>
              <a:ext uri="{FF2B5EF4-FFF2-40B4-BE49-F238E27FC236}">
                <a16:creationId xmlns:a16="http://schemas.microsoft.com/office/drawing/2014/main" id="{D3767AF5-1501-4374-927E-4F42698A2D5D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4936" y="2223130"/>
            <a:ext cx="0" cy="4556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0" name="Line 18">
            <a:extLst>
              <a:ext uri="{FF2B5EF4-FFF2-40B4-BE49-F238E27FC236}">
                <a16:creationId xmlns:a16="http://schemas.microsoft.com/office/drawing/2014/main" id="{7A2DF61A-6331-4DB8-B17A-87BCB5C84D10}"/>
              </a:ext>
            </a:extLst>
          </p:cNvPr>
          <p:cNvSpPr>
            <a:spLocks noChangeShapeType="1"/>
          </p:cNvSpPr>
          <p:nvPr/>
        </p:nvSpPr>
        <p:spPr bwMode="auto">
          <a:xfrm>
            <a:off x="8645661" y="2223130"/>
            <a:ext cx="0" cy="4556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1" name="Line 19">
            <a:extLst>
              <a:ext uri="{FF2B5EF4-FFF2-40B4-BE49-F238E27FC236}">
                <a16:creationId xmlns:a16="http://schemas.microsoft.com/office/drawing/2014/main" id="{F177B373-1910-4B38-B2E1-19FF0F6A061B}"/>
              </a:ext>
            </a:extLst>
          </p:cNvPr>
          <p:cNvSpPr>
            <a:spLocks noChangeShapeType="1"/>
          </p:cNvSpPr>
          <p:nvPr/>
        </p:nvSpPr>
        <p:spPr bwMode="auto">
          <a:xfrm>
            <a:off x="9460049" y="2223130"/>
            <a:ext cx="0" cy="4556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2" name="Line 20">
            <a:extLst>
              <a:ext uri="{FF2B5EF4-FFF2-40B4-BE49-F238E27FC236}">
                <a16:creationId xmlns:a16="http://schemas.microsoft.com/office/drawing/2014/main" id="{91319EBC-E27C-4A66-B6E1-B23F5D9FDC4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91936" y="2223130"/>
            <a:ext cx="0" cy="4556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3" name="Line 21">
            <a:extLst>
              <a:ext uri="{FF2B5EF4-FFF2-40B4-BE49-F238E27FC236}">
                <a16:creationId xmlns:a16="http://schemas.microsoft.com/office/drawing/2014/main" id="{204CB238-06DC-4823-B7F3-8FF44A30507E}"/>
              </a:ext>
            </a:extLst>
          </p:cNvPr>
          <p:cNvSpPr>
            <a:spLocks noChangeShapeType="1"/>
          </p:cNvSpPr>
          <p:nvPr/>
        </p:nvSpPr>
        <p:spPr bwMode="auto">
          <a:xfrm>
            <a:off x="11125336" y="2223130"/>
            <a:ext cx="0" cy="455612"/>
          </a:xfrm>
          <a:prstGeom prst="line">
            <a:avLst/>
          </a:prstGeom>
          <a:noFill/>
          <a:ln w="28575" cap="sq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4" name="Text Box 22">
            <a:extLst>
              <a:ext uri="{FF2B5EF4-FFF2-40B4-BE49-F238E27FC236}">
                <a16:creationId xmlns:a16="http://schemas.microsoft.com/office/drawing/2014/main" id="{26123C1F-9F5A-4A20-8F41-E22A71CFA1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2925" y="2741359"/>
            <a:ext cx="6797675" cy="77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下标    </a:t>
            </a:r>
            <a:r>
              <a:rPr lang="zh-CN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0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</a:t>
            </a:r>
            <a:r>
              <a:rPr lang="zh-CN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 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</a:t>
            </a:r>
            <a:r>
              <a:rPr lang="zh-CN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    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  </a:t>
            </a:r>
            <a:r>
              <a:rPr lang="zh-CN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                 n-1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地址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         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b+s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b+2*s            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b+i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*s                  b+(n-1)*s</a:t>
            </a:r>
          </a:p>
        </p:txBody>
      </p:sp>
      <p:sp>
        <p:nvSpPr>
          <p:cNvPr id="45" name="Text Box 23">
            <a:extLst>
              <a:ext uri="{FF2B5EF4-FFF2-40B4-BE49-F238E27FC236}">
                <a16:creationId xmlns:a16="http://schemas.microsoft.com/office/drawing/2014/main" id="{8BCDCFAB-A656-474B-922B-BBE961158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4111" y="3769335"/>
            <a:ext cx="5220071" cy="1289071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设：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为首地址，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s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为每个元素所占的存储单元数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则：元素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a[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]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的存储地址：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</a:t>
            </a:r>
            <a:r>
              <a:rPr lang="en-US" altLang="zh-CN" sz="18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Loc(</a:t>
            </a:r>
            <a:r>
              <a:rPr lang="en-US" altLang="zh-CN" sz="1800" b="1" dirty="0" err="1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en-US" altLang="zh-CN" sz="18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) = Loc(0)+</a:t>
            </a:r>
            <a:r>
              <a:rPr lang="en-US" altLang="zh-CN" sz="1800" b="1" dirty="0" err="1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en-US" altLang="zh-CN" sz="18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*s = </a:t>
            </a:r>
            <a:r>
              <a:rPr lang="en-US" altLang="zh-CN" sz="1800" b="1" dirty="0" err="1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b+i</a:t>
            </a:r>
            <a:r>
              <a:rPr lang="en-US" altLang="zh-CN" sz="18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*s     0≤i≤n-1 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BBC49CB0-A6FD-47AC-AF3D-AEBDA6F1CE15}"/>
              </a:ext>
            </a:extLst>
          </p:cNvPr>
          <p:cNvSpPr txBox="1"/>
          <p:nvPr/>
        </p:nvSpPr>
        <p:spPr>
          <a:xfrm>
            <a:off x="4645685" y="1672488"/>
            <a:ext cx="2855946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dist"/>
            <a:r>
              <a:rPr lang="zh-CN" altLang="en-US" dirty="0">
                <a:solidFill>
                  <a:srgbClr val="000000"/>
                </a:solidFill>
                <a:cs typeface="+mn-ea"/>
                <a:sym typeface="+mn-lt"/>
              </a:rPr>
              <a:t>例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2</a:t>
            </a:r>
            <a:r>
              <a:rPr lang="zh-CN" altLang="zh-CN" dirty="0">
                <a:solidFill>
                  <a:srgbClr val="000000"/>
                </a:solidFill>
                <a:cs typeface="+mn-ea"/>
                <a:sym typeface="+mn-lt"/>
              </a:rPr>
              <a:t> </a:t>
            </a:r>
            <a:r>
              <a:rPr lang="zh-CN" altLang="en-US" dirty="0">
                <a:solidFill>
                  <a:srgbClr val="000000"/>
                </a:solidFill>
                <a:cs typeface="+mn-ea"/>
                <a:sym typeface="+mn-lt"/>
              </a:rPr>
              <a:t>一维数组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a[0..n-1]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4230322-E343-4017-8FE3-EF22FB0F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cs typeface="+mn-ea"/>
                <a:sym typeface="+mn-lt"/>
              </a:rPr>
              <a:t>12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F009A7D5-8F3C-4FDA-BE87-51183C009CEA}"/>
              </a:ext>
            </a:extLst>
          </p:cNvPr>
          <p:cNvSpPr txBox="1"/>
          <p:nvPr/>
        </p:nvSpPr>
        <p:spPr>
          <a:xfrm>
            <a:off x="1063117" y="959443"/>
            <a:ext cx="6094520" cy="453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5.2.1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一维数组的顺序表示</a:t>
            </a:r>
          </a:p>
        </p:txBody>
      </p:sp>
      <p:sp>
        <p:nvSpPr>
          <p:cNvPr id="49" name="标题 1">
            <a:extLst>
              <a:ext uri="{FF2B5EF4-FFF2-40B4-BE49-F238E27FC236}">
                <a16:creationId xmlns:a16="http://schemas.microsoft.com/office/drawing/2014/main" id="{B4B4236D-23B9-4667-A7DB-E9CFB2FC7DAF}"/>
              </a:ext>
            </a:extLst>
          </p:cNvPr>
          <p:cNvSpPr txBox="1">
            <a:spLocks/>
          </p:cNvSpPr>
          <p:nvPr/>
        </p:nvSpPr>
        <p:spPr>
          <a:xfrm>
            <a:off x="623887" y="336873"/>
            <a:ext cx="10944225" cy="863601"/>
          </a:xfrm>
        </p:spPr>
        <p:txBody>
          <a:bodyPr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zh-CN" spc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5.2</a:t>
            </a:r>
            <a:r>
              <a:rPr lang="en-US" altLang="zh-CN" spc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pc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数组的顺序表示和实现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4" name="Oval 17">
            <a:extLst>
              <a:ext uri="{FF2B5EF4-FFF2-40B4-BE49-F238E27FC236}">
                <a16:creationId xmlns:a16="http://schemas.microsoft.com/office/drawing/2014/main" id="{CD5E2EC4-3E9B-42F0-BCDD-01442DEFC90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98706" y="2272120"/>
            <a:ext cx="2704587" cy="2704585"/>
          </a:xfrm>
          <a:prstGeom prst="ellipse">
            <a:avLst/>
          </a:prstGeom>
          <a:solidFill>
            <a:srgbClr val="FFC000"/>
          </a:solidFill>
          <a:ln w="381000" cap="rnd" cmpd="sng">
            <a:solidFill>
              <a:srgbClr val="FFFFFF">
                <a:lumMod val="75000"/>
                <a:alpha val="30000"/>
              </a:srgbClr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5" name="Oval 18">
            <a:extLst>
              <a:ext uri="{FF2B5EF4-FFF2-40B4-BE49-F238E27FC236}">
                <a16:creationId xmlns:a16="http://schemas.microsoft.com/office/drawing/2014/main" id="{A338C226-D801-4F3D-B985-08285F7A06E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363486" y="2636901"/>
            <a:ext cx="2047305" cy="2047305"/>
          </a:xfrm>
          <a:prstGeom prst="ellipse">
            <a:avLst/>
          </a:prstGeom>
          <a:solidFill>
            <a:srgbClr val="000000">
              <a:alpha val="52000"/>
            </a:srgbClr>
          </a:solidFill>
          <a:ln w="381000" cap="rnd" cmpd="sng">
            <a:solidFill>
              <a:srgbClr val="FFFFFF">
                <a:lumMod val="75000"/>
                <a:alpha val="10000"/>
              </a:srgbClr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6" name="Oval 19">
            <a:extLst>
              <a:ext uri="{FF2B5EF4-FFF2-40B4-BE49-F238E27FC236}">
                <a16:creationId xmlns:a16="http://schemas.microsoft.com/office/drawing/2014/main" id="{A25223BA-DF15-4DD3-A908-53563EAF4F5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729577" y="3002991"/>
            <a:ext cx="1387663" cy="1387663"/>
          </a:xfrm>
          <a:prstGeom prst="ellipse">
            <a:avLst/>
          </a:prstGeom>
          <a:ln w="381000" cap="rnd" cmpd="sng">
            <a:solidFill>
              <a:srgbClr val="FFFFFF">
                <a:lumMod val="75000"/>
                <a:alpha val="30000"/>
              </a:srgbClr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7" name="Arc 21">
            <a:extLst>
              <a:ext uri="{FF2B5EF4-FFF2-40B4-BE49-F238E27FC236}">
                <a16:creationId xmlns:a16="http://schemas.microsoft.com/office/drawing/2014/main" id="{EA6ACB8C-1068-4460-BBC4-0208924D7FF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856577" y="3129991"/>
            <a:ext cx="1387663" cy="1387663"/>
          </a:xfrm>
          <a:prstGeom prst="arc">
            <a:avLst>
              <a:gd name="adj1" fmla="val 16199997"/>
              <a:gd name="adj2" fmla="val 3240000"/>
            </a:avLst>
          </a:prstGeom>
          <a:ln w="381000" cap="rnd" cmpd="sng">
            <a:solidFill>
              <a:srgbClr val="FF8400"/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8" name="Arc 22">
            <a:extLst>
              <a:ext uri="{FF2B5EF4-FFF2-40B4-BE49-F238E27FC236}">
                <a16:creationId xmlns:a16="http://schemas.microsoft.com/office/drawing/2014/main" id="{0580EA18-A5A5-40CC-AB3F-7DDB630D7DFD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490486" y="2763901"/>
            <a:ext cx="2047305" cy="2047305"/>
          </a:xfrm>
          <a:prstGeom prst="arc">
            <a:avLst>
              <a:gd name="adj1" fmla="val 16199997"/>
              <a:gd name="adj2" fmla="val 1080000"/>
            </a:avLst>
          </a:prstGeom>
          <a:ln w="381000" cap="rnd" cmpd="sng">
            <a:solidFill>
              <a:srgbClr val="FF6000"/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9" name="Arc 23">
            <a:extLst>
              <a:ext uri="{FF2B5EF4-FFF2-40B4-BE49-F238E27FC236}">
                <a16:creationId xmlns:a16="http://schemas.microsoft.com/office/drawing/2014/main" id="{BFB776DA-B196-4FC5-BD04-CE8176AF8F91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125706" y="2399120"/>
            <a:ext cx="2704587" cy="2704585"/>
          </a:xfrm>
          <a:prstGeom prst="arc">
            <a:avLst>
              <a:gd name="adj1" fmla="val 16199997"/>
              <a:gd name="adj2" fmla="val 20520000"/>
            </a:avLst>
          </a:prstGeom>
          <a:ln w="381000" cap="rnd" cmpd="sng">
            <a:solidFill>
              <a:srgbClr val="FF4200"/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0" name="Arc 24">
            <a:extLst>
              <a:ext uri="{FF2B5EF4-FFF2-40B4-BE49-F238E27FC236}">
                <a16:creationId xmlns:a16="http://schemas.microsoft.com/office/drawing/2014/main" id="{A444C8F0-24EF-4C25-957C-37C5837D4934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761864" y="2035279"/>
            <a:ext cx="3360180" cy="3360180"/>
          </a:xfrm>
          <a:prstGeom prst="arc">
            <a:avLst>
              <a:gd name="adj1" fmla="val 16199997"/>
              <a:gd name="adj2" fmla="val 18360000"/>
            </a:avLst>
          </a:prstGeom>
          <a:ln w="381000" cap="rnd" cmpd="sng">
            <a:solidFill>
              <a:srgbClr val="FF170C"/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C4D780BE-5FBC-45BA-87CF-A457EBE2C35B}"/>
              </a:ext>
            </a:extLst>
          </p:cNvPr>
          <p:cNvSpPr txBox="1"/>
          <p:nvPr/>
        </p:nvSpPr>
        <p:spPr>
          <a:xfrm>
            <a:off x="4645685" y="1688695"/>
            <a:ext cx="2855946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dist"/>
            <a:r>
              <a:rPr lang="zh-CN" altLang="en-US" dirty="0">
                <a:solidFill>
                  <a:srgbClr val="000000"/>
                </a:solidFill>
                <a:cs typeface="+mn-ea"/>
                <a:sym typeface="+mn-lt"/>
              </a:rPr>
              <a:t>例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3</a:t>
            </a:r>
            <a:r>
              <a:rPr lang="zh-CN" altLang="zh-CN" dirty="0">
                <a:solidFill>
                  <a:srgbClr val="000000"/>
                </a:solidFill>
                <a:cs typeface="+mn-ea"/>
                <a:sym typeface="+mn-lt"/>
              </a:rPr>
              <a:t> </a:t>
            </a:r>
            <a:r>
              <a:rPr lang="zh-CN" altLang="en-US" dirty="0">
                <a:solidFill>
                  <a:srgbClr val="000000"/>
                </a:solidFill>
                <a:cs typeface="+mn-ea"/>
                <a:sym typeface="+mn-lt"/>
              </a:rPr>
              <a:t>一维数组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a[1..n]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2" name="Rectangle 3">
            <a:extLst>
              <a:ext uri="{FF2B5EF4-FFF2-40B4-BE49-F238E27FC236}">
                <a16:creationId xmlns:a16="http://schemas.microsoft.com/office/drawing/2014/main" id="{BD38265F-618D-4B95-BDBC-D4FA288DF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84729" y="623354"/>
            <a:ext cx="685800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Font typeface="Wingdings" panose="05000000000000000000" pitchFamily="2" charset="2"/>
              <a:buNone/>
            </a:pPr>
            <a:endParaRPr lang="zh-CN" altLang="zh-CN" sz="180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3" name="Rectangle 4">
            <a:extLst>
              <a:ext uri="{FF2B5EF4-FFF2-40B4-BE49-F238E27FC236}">
                <a16:creationId xmlns:a16="http://schemas.microsoft.com/office/drawing/2014/main" id="{0389D3F9-8E01-4F91-8A16-39DF457B7A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0049" y="2196590"/>
            <a:ext cx="1131887" cy="455612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an</a:t>
            </a:r>
          </a:p>
        </p:txBody>
      </p:sp>
      <p:sp>
        <p:nvSpPr>
          <p:cNvPr id="64" name="Rectangle 5">
            <a:extLst>
              <a:ext uri="{FF2B5EF4-FFF2-40B4-BE49-F238E27FC236}">
                <a16:creationId xmlns:a16="http://schemas.microsoft.com/office/drawing/2014/main" id="{7480981A-DAAC-4719-8FA5-C846B7AA7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5661" y="2196590"/>
            <a:ext cx="814388" cy="455612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Font typeface="Wingdings" panose="05000000000000000000" pitchFamily="2" charset="2"/>
              <a:buNone/>
            </a:pPr>
            <a:r>
              <a:rPr lang="zh-CN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...</a:t>
            </a:r>
          </a:p>
        </p:txBody>
      </p:sp>
      <p:sp>
        <p:nvSpPr>
          <p:cNvPr id="65" name="Rectangle 6">
            <a:extLst>
              <a:ext uri="{FF2B5EF4-FFF2-40B4-BE49-F238E27FC236}">
                <a16:creationId xmlns:a16="http://schemas.microsoft.com/office/drawing/2014/main" id="{9CEE7D7C-544C-45BA-A074-D94E43859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936" y="2196590"/>
            <a:ext cx="720725" cy="455612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ai</a:t>
            </a:r>
          </a:p>
        </p:txBody>
      </p:sp>
      <p:sp>
        <p:nvSpPr>
          <p:cNvPr id="66" name="Rectangle 7">
            <a:extLst>
              <a:ext uri="{FF2B5EF4-FFF2-40B4-BE49-F238E27FC236}">
                <a16:creationId xmlns:a16="http://schemas.microsoft.com/office/drawing/2014/main" id="{357385C9-F58F-4ECB-976F-1A9DA6AAF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3111" y="2196590"/>
            <a:ext cx="631825" cy="455612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Font typeface="Wingdings" panose="05000000000000000000" pitchFamily="2" charset="2"/>
              <a:buNone/>
            </a:pPr>
            <a:r>
              <a:rPr lang="zh-CN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...</a:t>
            </a:r>
          </a:p>
        </p:txBody>
      </p:sp>
      <p:sp>
        <p:nvSpPr>
          <p:cNvPr id="67" name="Rectangle 8">
            <a:extLst>
              <a:ext uri="{FF2B5EF4-FFF2-40B4-BE49-F238E27FC236}">
                <a16:creationId xmlns:a16="http://schemas.microsoft.com/office/drawing/2014/main" id="{9187A7C1-AE23-4C2A-B138-34C9EBDF8F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8736" y="2196590"/>
            <a:ext cx="714375" cy="455612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a3</a:t>
            </a:r>
          </a:p>
        </p:txBody>
      </p:sp>
      <p:sp>
        <p:nvSpPr>
          <p:cNvPr id="68" name="Rectangle 9">
            <a:extLst>
              <a:ext uri="{FF2B5EF4-FFF2-40B4-BE49-F238E27FC236}">
                <a16:creationId xmlns:a16="http://schemas.microsoft.com/office/drawing/2014/main" id="{00FBDBC2-FD99-4BA1-AF5A-A058C454A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4836" y="2196590"/>
            <a:ext cx="723900" cy="455612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en-US" altLang="zh-CN" sz="1800" baseline="-25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69" name="Rectangle 10">
            <a:extLst>
              <a:ext uri="{FF2B5EF4-FFF2-40B4-BE49-F238E27FC236}">
                <a16:creationId xmlns:a16="http://schemas.microsoft.com/office/drawing/2014/main" id="{578BFB8E-D6E0-49E4-902D-84C1CA88D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4111" y="2196590"/>
            <a:ext cx="720725" cy="455612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en-US" altLang="zh-CN" sz="1800" baseline="-25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</a:p>
        </p:txBody>
      </p:sp>
      <p:sp>
        <p:nvSpPr>
          <p:cNvPr id="70" name="Line 11">
            <a:extLst>
              <a:ext uri="{FF2B5EF4-FFF2-40B4-BE49-F238E27FC236}">
                <a16:creationId xmlns:a16="http://schemas.microsoft.com/office/drawing/2014/main" id="{D2C4CCAF-9CC8-4167-835A-18AEEBDEA9FF}"/>
              </a:ext>
            </a:extLst>
          </p:cNvPr>
          <p:cNvSpPr>
            <a:spLocks noChangeShapeType="1"/>
          </p:cNvSpPr>
          <p:nvPr/>
        </p:nvSpPr>
        <p:spPr bwMode="auto">
          <a:xfrm>
            <a:off x="5134111" y="2196590"/>
            <a:ext cx="5991225" cy="0"/>
          </a:xfrm>
          <a:prstGeom prst="line">
            <a:avLst/>
          </a:prstGeom>
          <a:noFill/>
          <a:ln w="28575" cap="sq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1" name="Line 12">
            <a:extLst>
              <a:ext uri="{FF2B5EF4-FFF2-40B4-BE49-F238E27FC236}">
                <a16:creationId xmlns:a16="http://schemas.microsoft.com/office/drawing/2014/main" id="{25B5F244-D510-446C-9245-A5C628F8DAC3}"/>
              </a:ext>
            </a:extLst>
          </p:cNvPr>
          <p:cNvSpPr>
            <a:spLocks noChangeShapeType="1"/>
          </p:cNvSpPr>
          <p:nvPr/>
        </p:nvSpPr>
        <p:spPr bwMode="auto">
          <a:xfrm>
            <a:off x="5134111" y="2652202"/>
            <a:ext cx="5991225" cy="0"/>
          </a:xfrm>
          <a:prstGeom prst="line">
            <a:avLst/>
          </a:prstGeom>
          <a:noFill/>
          <a:ln w="28575" cap="sq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2" name="Line 13">
            <a:extLst>
              <a:ext uri="{FF2B5EF4-FFF2-40B4-BE49-F238E27FC236}">
                <a16:creationId xmlns:a16="http://schemas.microsoft.com/office/drawing/2014/main" id="{68281266-9123-4BD7-9347-8A008851662A}"/>
              </a:ext>
            </a:extLst>
          </p:cNvPr>
          <p:cNvSpPr>
            <a:spLocks noChangeShapeType="1"/>
          </p:cNvSpPr>
          <p:nvPr/>
        </p:nvSpPr>
        <p:spPr bwMode="auto">
          <a:xfrm>
            <a:off x="5134111" y="2196590"/>
            <a:ext cx="0" cy="455612"/>
          </a:xfrm>
          <a:prstGeom prst="line">
            <a:avLst/>
          </a:prstGeom>
          <a:noFill/>
          <a:ln w="28575" cap="sq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3" name="Line 14">
            <a:extLst>
              <a:ext uri="{FF2B5EF4-FFF2-40B4-BE49-F238E27FC236}">
                <a16:creationId xmlns:a16="http://schemas.microsoft.com/office/drawing/2014/main" id="{E562BEB1-2AF4-4E01-A0B1-DA4C335C4855}"/>
              </a:ext>
            </a:extLst>
          </p:cNvPr>
          <p:cNvSpPr>
            <a:spLocks noChangeShapeType="1"/>
          </p:cNvSpPr>
          <p:nvPr/>
        </p:nvSpPr>
        <p:spPr bwMode="auto">
          <a:xfrm>
            <a:off x="5854836" y="2196590"/>
            <a:ext cx="0" cy="4556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4" name="Line 15">
            <a:extLst>
              <a:ext uri="{FF2B5EF4-FFF2-40B4-BE49-F238E27FC236}">
                <a16:creationId xmlns:a16="http://schemas.microsoft.com/office/drawing/2014/main" id="{12E9EBB9-7798-49B6-9182-E0F88F6350DB}"/>
              </a:ext>
            </a:extLst>
          </p:cNvPr>
          <p:cNvSpPr>
            <a:spLocks noChangeShapeType="1"/>
          </p:cNvSpPr>
          <p:nvPr/>
        </p:nvSpPr>
        <p:spPr bwMode="auto">
          <a:xfrm>
            <a:off x="6578736" y="2196590"/>
            <a:ext cx="0" cy="4556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5" name="Line 16">
            <a:extLst>
              <a:ext uri="{FF2B5EF4-FFF2-40B4-BE49-F238E27FC236}">
                <a16:creationId xmlns:a16="http://schemas.microsoft.com/office/drawing/2014/main" id="{D03209C4-68DB-4453-B628-6D873709056B}"/>
              </a:ext>
            </a:extLst>
          </p:cNvPr>
          <p:cNvSpPr>
            <a:spLocks noChangeShapeType="1"/>
          </p:cNvSpPr>
          <p:nvPr/>
        </p:nvSpPr>
        <p:spPr bwMode="auto">
          <a:xfrm>
            <a:off x="7293111" y="2196590"/>
            <a:ext cx="0" cy="4556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6" name="Line 17">
            <a:extLst>
              <a:ext uri="{FF2B5EF4-FFF2-40B4-BE49-F238E27FC236}">
                <a16:creationId xmlns:a16="http://schemas.microsoft.com/office/drawing/2014/main" id="{1E966A21-54EE-4C74-A057-D266A0859FA0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4936" y="2196590"/>
            <a:ext cx="0" cy="4556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7" name="Line 18">
            <a:extLst>
              <a:ext uri="{FF2B5EF4-FFF2-40B4-BE49-F238E27FC236}">
                <a16:creationId xmlns:a16="http://schemas.microsoft.com/office/drawing/2014/main" id="{FDDC94BF-8C2A-4484-A085-EB477D9669DB}"/>
              </a:ext>
            </a:extLst>
          </p:cNvPr>
          <p:cNvSpPr>
            <a:spLocks noChangeShapeType="1"/>
          </p:cNvSpPr>
          <p:nvPr/>
        </p:nvSpPr>
        <p:spPr bwMode="auto">
          <a:xfrm>
            <a:off x="8645661" y="2196590"/>
            <a:ext cx="0" cy="4556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8" name="Line 19">
            <a:extLst>
              <a:ext uri="{FF2B5EF4-FFF2-40B4-BE49-F238E27FC236}">
                <a16:creationId xmlns:a16="http://schemas.microsoft.com/office/drawing/2014/main" id="{E47CC773-95E7-4556-9DB5-217F7381B39B}"/>
              </a:ext>
            </a:extLst>
          </p:cNvPr>
          <p:cNvSpPr>
            <a:spLocks noChangeShapeType="1"/>
          </p:cNvSpPr>
          <p:nvPr/>
        </p:nvSpPr>
        <p:spPr bwMode="auto">
          <a:xfrm>
            <a:off x="9460049" y="2196590"/>
            <a:ext cx="0" cy="4556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9" name="Line 20">
            <a:extLst>
              <a:ext uri="{FF2B5EF4-FFF2-40B4-BE49-F238E27FC236}">
                <a16:creationId xmlns:a16="http://schemas.microsoft.com/office/drawing/2014/main" id="{682D4108-1A14-491A-83EA-A0620B39711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91936" y="2196590"/>
            <a:ext cx="0" cy="4556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0" name="Line 21">
            <a:extLst>
              <a:ext uri="{FF2B5EF4-FFF2-40B4-BE49-F238E27FC236}">
                <a16:creationId xmlns:a16="http://schemas.microsoft.com/office/drawing/2014/main" id="{4A07E41F-B927-4F8B-919F-872CF1688CBC}"/>
              </a:ext>
            </a:extLst>
          </p:cNvPr>
          <p:cNvSpPr>
            <a:spLocks noChangeShapeType="1"/>
          </p:cNvSpPr>
          <p:nvPr/>
        </p:nvSpPr>
        <p:spPr bwMode="auto">
          <a:xfrm>
            <a:off x="11125336" y="2196590"/>
            <a:ext cx="0" cy="455612"/>
          </a:xfrm>
          <a:prstGeom prst="line">
            <a:avLst/>
          </a:prstGeom>
          <a:noFill/>
          <a:ln w="28575" cap="sq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1" name="Text Box 22">
            <a:extLst>
              <a:ext uri="{FF2B5EF4-FFF2-40B4-BE49-F238E27FC236}">
                <a16:creationId xmlns:a16="http://schemas.microsoft.com/office/drawing/2014/main" id="{83608ED1-708E-4485-948F-E399C91D2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6098" y="2741359"/>
            <a:ext cx="6797675" cy="77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下标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2</a:t>
            </a:r>
            <a:r>
              <a:rPr lang="zh-CN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3</a:t>
            </a:r>
            <a:r>
              <a:rPr lang="zh-CN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  </a:t>
            </a:r>
            <a:r>
              <a:rPr lang="zh-CN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                 n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地址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         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b+s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b+2*s             b+(i-1)*s               b+(n-1)*s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EAE910D6-B878-44CF-9D92-2C186F162CF8}"/>
              </a:ext>
            </a:extLst>
          </p:cNvPr>
          <p:cNvSpPr txBox="1"/>
          <p:nvPr/>
        </p:nvSpPr>
        <p:spPr>
          <a:xfrm>
            <a:off x="5581127" y="4625384"/>
            <a:ext cx="4393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cs typeface="+mn-ea"/>
                <a:sym typeface="+mn-lt"/>
              </a:rPr>
              <a:t>Loc(</a:t>
            </a:r>
            <a:r>
              <a:rPr lang="en-US" altLang="zh-CN" b="1" dirty="0" err="1">
                <a:solidFill>
                  <a:srgbClr val="FF0000"/>
                </a:solidFill>
                <a:cs typeface="+mn-ea"/>
                <a:sym typeface="+mn-lt"/>
              </a:rPr>
              <a:t>i</a:t>
            </a:r>
            <a:r>
              <a:rPr lang="en-US" altLang="zh-CN" b="1" dirty="0">
                <a:solidFill>
                  <a:srgbClr val="FF0000"/>
                </a:solidFill>
                <a:cs typeface="+mn-ea"/>
                <a:sym typeface="+mn-lt"/>
              </a:rPr>
              <a:t>) = Loc(1)+(i-1)*s = b+(i-1)*s   1≤i≤n 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100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1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7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/>
      <p:bldP spid="44" grpId="1"/>
      <p:bldP spid="45" grpId="0" build="allAtOnce" animBg="1"/>
      <p:bldP spid="48" grpId="0" animBg="1"/>
      <p:bldP spid="48" grpId="1" animBg="1"/>
      <p:bldP spid="61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/>
      <p:bldP spid="8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7" y="336873"/>
            <a:ext cx="10944225" cy="863601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kumimoji="0" lang="zh-CN" altLang="zh-CN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5.2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数组的顺序表示和实现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B8B5DE6-5760-4ADE-AEBA-2DC9AED75D6C}"/>
              </a:ext>
            </a:extLst>
          </p:cNvPr>
          <p:cNvSpPr txBox="1"/>
          <p:nvPr/>
        </p:nvSpPr>
        <p:spPr>
          <a:xfrm>
            <a:off x="1054239" y="973841"/>
            <a:ext cx="6094520" cy="453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5.2.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2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二维数组的顺序表示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D4EA637-2907-42E5-81DF-33B07B720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cs typeface="+mn-ea"/>
                <a:sym typeface="+mn-lt"/>
              </a:rPr>
              <a:t>13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D8F431D4-EDCC-402E-9F9A-6E4EE1E51B6C}"/>
              </a:ext>
            </a:extLst>
          </p:cNvPr>
          <p:cNvSpPr txBox="1"/>
          <p:nvPr/>
        </p:nvSpPr>
        <p:spPr>
          <a:xfrm>
            <a:off x="1681224" y="1566417"/>
            <a:ext cx="2677416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例</a:t>
            </a:r>
            <a:r>
              <a:rPr lang="en-US" altLang="zh-CN" dirty="0"/>
              <a:t>2 </a:t>
            </a:r>
            <a:r>
              <a:rPr lang="zh-CN" altLang="en-US" dirty="0"/>
              <a:t>二维数组</a:t>
            </a:r>
            <a:r>
              <a:rPr lang="en-US" altLang="zh-CN" dirty="0"/>
              <a:t>a[1..3,1..2]</a:t>
            </a:r>
            <a:endParaRPr lang="zh-CN" altLang="en-US" dirty="0"/>
          </a:p>
        </p:txBody>
      </p:sp>
      <p:graphicFrame>
        <p:nvGraphicFramePr>
          <p:cNvPr id="59" name="Group 22">
            <a:extLst>
              <a:ext uri="{FF2B5EF4-FFF2-40B4-BE49-F238E27FC236}">
                <a16:creationId xmlns:a16="http://schemas.microsoft.com/office/drawing/2014/main" id="{9C9386EA-CE44-49F2-BC01-9844CE319F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800348"/>
              </p:ext>
            </p:extLst>
          </p:nvPr>
        </p:nvGraphicFramePr>
        <p:xfrm>
          <a:off x="6516452" y="3120833"/>
          <a:ext cx="685800" cy="2439774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6629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</a:t>
                      </a:r>
                      <a:r>
                        <a:rPr kumimoji="1" lang="en-US" altLang="zh-CN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11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629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</a:t>
                      </a:r>
                      <a:r>
                        <a:rPr kumimoji="1" lang="en-US" altLang="zh-CN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629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54D72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ea"/>
                          <a:sym typeface="+mn-lt"/>
                        </a:rPr>
                        <a:t>a</a:t>
                      </a:r>
                      <a:r>
                        <a:rPr kumimoji="1" lang="en-US" altLang="zh-CN" sz="20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ea"/>
                          <a:sym typeface="+mn-lt"/>
                        </a:rPr>
                        <a:t>21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629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</a:t>
                      </a:r>
                      <a:r>
                        <a:rPr kumimoji="1" lang="en-US" altLang="zh-CN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22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629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54D72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ea"/>
                          <a:sym typeface="+mn-lt"/>
                        </a:rPr>
                        <a:t>a</a:t>
                      </a:r>
                      <a:r>
                        <a:rPr kumimoji="1" lang="en-US" altLang="zh-CN" sz="20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ea"/>
                          <a:sym typeface="+mn-lt"/>
                        </a:rPr>
                        <a:t>31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629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</a:t>
                      </a:r>
                      <a:r>
                        <a:rPr kumimoji="1" lang="en-US" altLang="zh-CN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32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1" name="Text Box 3">
            <a:extLst>
              <a:ext uri="{FF2B5EF4-FFF2-40B4-BE49-F238E27FC236}">
                <a16:creationId xmlns:a16="http://schemas.microsoft.com/office/drawing/2014/main" id="{D6FA209D-6C54-4021-BD0B-86A3F8E13A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8779" y="4690161"/>
            <a:ext cx="3472834" cy="77726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1" lang="en-US" altLang="zh-CN" sz="1800" b="1" dirty="0">
                <a:solidFill>
                  <a:srgbClr val="FF0000"/>
                </a:solidFill>
                <a:latin typeface="Times New Roman"/>
                <a:ea typeface="微软雅黑"/>
                <a:cs typeface="+mn-ea"/>
                <a:sym typeface="+mn-lt"/>
              </a:rPr>
              <a:t>a</a:t>
            </a:r>
            <a:r>
              <a:rPr kumimoji="1" lang="en-US" altLang="zh-CN" sz="1800" b="1" baseline="-25000" dirty="0">
                <a:solidFill>
                  <a:srgbClr val="FF0000"/>
                </a:solidFill>
                <a:latin typeface="Times New Roman"/>
                <a:ea typeface="微软雅黑"/>
                <a:cs typeface="+mn-ea"/>
                <a:sym typeface="+mn-lt"/>
              </a:rPr>
              <a:t>21</a:t>
            </a:r>
            <a:r>
              <a:rPr lang="zh-CN" altLang="en-US" sz="18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中行关系、列关系中的直接前驱和直接后继分别是哪个元素？</a:t>
            </a:r>
            <a:endParaRPr lang="en-US" altLang="zh-CN" sz="18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62" name="表格 62">
            <a:extLst>
              <a:ext uri="{FF2B5EF4-FFF2-40B4-BE49-F238E27FC236}">
                <a16:creationId xmlns:a16="http://schemas.microsoft.com/office/drawing/2014/main" id="{DB8ED5AC-1BAE-4653-89FC-F549CEE81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787717"/>
              </p:ext>
            </p:extLst>
          </p:nvPr>
        </p:nvGraphicFramePr>
        <p:xfrm>
          <a:off x="4358640" y="3008912"/>
          <a:ext cx="87324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3246">
                  <a:extLst>
                    <a:ext uri="{9D8B030D-6E8A-4147-A177-3AD203B41FA5}">
                      <a16:colId xmlns:a16="http://schemas.microsoft.com/office/drawing/2014/main" val="8497565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87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2</a:t>
                      </a:r>
                      <a:endParaRPr lang="zh-CN" altLang="en-US" b="1" dirty="0"/>
                    </a:p>
                  </a:txBody>
                  <a:tcP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46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54995"/>
                  </a:ext>
                </a:extLst>
              </a:tr>
            </a:tbl>
          </a:graphicData>
        </a:graphic>
      </p:graphicFrame>
      <p:graphicFrame>
        <p:nvGraphicFramePr>
          <p:cNvPr id="63" name="表格 63">
            <a:extLst>
              <a:ext uri="{FF2B5EF4-FFF2-40B4-BE49-F238E27FC236}">
                <a16:creationId xmlns:a16="http://schemas.microsoft.com/office/drawing/2014/main" id="{39EBE4A5-3CD4-4CDA-BF99-26BAEF1C5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383046"/>
              </p:ext>
            </p:extLst>
          </p:nvPr>
        </p:nvGraphicFramePr>
        <p:xfrm>
          <a:off x="4358640" y="4557597"/>
          <a:ext cx="87324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3246">
                  <a:extLst>
                    <a:ext uri="{9D8B030D-6E8A-4147-A177-3AD203B41FA5}">
                      <a16:colId xmlns:a16="http://schemas.microsoft.com/office/drawing/2014/main" val="16953677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737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30383"/>
                  </a:ext>
                </a:extLst>
              </a:tr>
            </a:tbl>
          </a:graphicData>
        </a:graphic>
      </p:graphicFrame>
      <p:sp>
        <p:nvSpPr>
          <p:cNvPr id="64" name="Text Box 39">
            <a:extLst>
              <a:ext uri="{FF2B5EF4-FFF2-40B4-BE49-F238E27FC236}">
                <a16:creationId xmlns:a16="http://schemas.microsoft.com/office/drawing/2014/main" id="{7F9806E8-C4EA-4FDC-B313-4B593C1105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6466" y="2945582"/>
            <a:ext cx="851579" cy="3259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base</a:t>
            </a:r>
            <a:endParaRPr lang="zh-CN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r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dim</a:t>
            </a:r>
            <a:endParaRPr lang="zh-CN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r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bounds</a:t>
            </a:r>
            <a:endParaRPr lang="zh-CN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r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r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low1</a:t>
            </a:r>
            <a:endParaRPr lang="zh-CN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r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high1</a:t>
            </a:r>
          </a:p>
          <a:p>
            <a:pPr algn="r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low2</a:t>
            </a:r>
          </a:p>
          <a:p>
            <a:pPr algn="r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high2</a:t>
            </a:r>
            <a:endParaRPr lang="zh-CN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26A71D2C-A250-496B-A3B8-B36C0BC96FD7}"/>
              </a:ext>
            </a:extLst>
          </p:cNvPr>
          <p:cNvCxnSpPr>
            <a:endCxn id="63" idx="0"/>
          </p:cNvCxnSpPr>
          <p:nvPr/>
        </p:nvCxnSpPr>
        <p:spPr>
          <a:xfrm>
            <a:off x="4795263" y="4121432"/>
            <a:ext cx="0" cy="4361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005563E7-7B2F-423B-A079-16684106EB5C}"/>
              </a:ext>
            </a:extLst>
          </p:cNvPr>
          <p:cNvCxnSpPr>
            <a:cxnSpLocks/>
          </p:cNvCxnSpPr>
          <p:nvPr/>
        </p:nvCxnSpPr>
        <p:spPr>
          <a:xfrm>
            <a:off x="5084132" y="3207903"/>
            <a:ext cx="1438872" cy="208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 Box 42">
            <a:extLst>
              <a:ext uri="{FF2B5EF4-FFF2-40B4-BE49-F238E27FC236}">
                <a16:creationId xmlns:a16="http://schemas.microsoft.com/office/drawing/2014/main" id="{89CA44D8-DC46-4E88-A174-7EEB0EB1D5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3442" y="3072341"/>
            <a:ext cx="685800" cy="2535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b+L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b+2L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b+3L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b+4L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b+5L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F3514DF-4D3D-41BF-812E-E04A43E01522}"/>
              </a:ext>
            </a:extLst>
          </p:cNvPr>
          <p:cNvSpPr txBox="1"/>
          <p:nvPr/>
        </p:nvSpPr>
        <p:spPr>
          <a:xfrm>
            <a:off x="1571964" y="1943271"/>
            <a:ext cx="9738636" cy="857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1.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以</a:t>
            </a:r>
            <a:r>
              <a:rPr lang="zh-CN" altLang="en-US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行序为主序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的顺序存储方式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dirty="0"/>
              <a:t>     逐行将数组元素放到数据的连续空间中，体现在右边的下标先变化，左边的下标后变化。</a:t>
            </a:r>
          </a:p>
        </p:txBody>
      </p:sp>
      <p:graphicFrame>
        <p:nvGraphicFramePr>
          <p:cNvPr id="22" name="表格 63">
            <a:extLst>
              <a:ext uri="{FF2B5EF4-FFF2-40B4-BE49-F238E27FC236}">
                <a16:creationId xmlns:a16="http://schemas.microsoft.com/office/drawing/2014/main" id="{6B6B982C-4721-4750-B0A8-2EC3E9CE9A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655479"/>
              </p:ext>
            </p:extLst>
          </p:nvPr>
        </p:nvGraphicFramePr>
        <p:xfrm>
          <a:off x="4358640" y="5299276"/>
          <a:ext cx="873246" cy="741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3246">
                  <a:extLst>
                    <a:ext uri="{9D8B030D-6E8A-4147-A177-3AD203B41FA5}">
                      <a16:colId xmlns:a16="http://schemas.microsoft.com/office/drawing/2014/main" val="1695367753"/>
                    </a:ext>
                  </a:extLst>
                </a:gridCol>
              </a:tblGrid>
              <a:tr h="37084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737969"/>
                  </a:ext>
                </a:extLst>
              </a:tr>
              <a:tr h="37084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30383"/>
                  </a:ext>
                </a:extLst>
              </a:tr>
            </a:tbl>
          </a:graphicData>
        </a:graphic>
      </p:graphicFrame>
      <p:sp>
        <p:nvSpPr>
          <p:cNvPr id="23" name="Text Box 3">
            <a:extLst>
              <a:ext uri="{FF2B5EF4-FFF2-40B4-BE49-F238E27FC236}">
                <a16:creationId xmlns:a16="http://schemas.microsoft.com/office/drawing/2014/main" id="{ADEE6044-1F7D-46AD-9A97-9A0778B830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6944" y="3305169"/>
            <a:ext cx="1053648" cy="1136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a11  a12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a21  a22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a31  a32</a:t>
            </a:r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942A76F7-4C00-4180-8D65-79F4049ECC11}"/>
              </a:ext>
            </a:extLst>
          </p:cNvPr>
          <p:cNvSpPr>
            <a:spLocks/>
          </p:cNvSpPr>
          <p:nvPr/>
        </p:nvSpPr>
        <p:spPr bwMode="auto">
          <a:xfrm>
            <a:off x="1932271" y="3305169"/>
            <a:ext cx="76200" cy="1143000"/>
          </a:xfrm>
          <a:prstGeom prst="leftBracket">
            <a:avLst>
              <a:gd name="adj" fmla="val 125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18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" name="AutoShape 5">
            <a:extLst>
              <a:ext uri="{FF2B5EF4-FFF2-40B4-BE49-F238E27FC236}">
                <a16:creationId xmlns:a16="http://schemas.microsoft.com/office/drawing/2014/main" id="{1E9B76E2-5F9D-451D-9E5D-0C93ADE15FC1}"/>
              </a:ext>
            </a:extLst>
          </p:cNvPr>
          <p:cNvSpPr>
            <a:spLocks/>
          </p:cNvSpPr>
          <p:nvPr/>
        </p:nvSpPr>
        <p:spPr bwMode="auto">
          <a:xfrm>
            <a:off x="3151471" y="3305169"/>
            <a:ext cx="76200" cy="1143000"/>
          </a:xfrm>
          <a:prstGeom prst="rightBracket">
            <a:avLst>
              <a:gd name="adj" fmla="val 125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18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6" name="Text Box 46">
            <a:extLst>
              <a:ext uri="{FF2B5EF4-FFF2-40B4-BE49-F238E27FC236}">
                <a16:creationId xmlns:a16="http://schemas.microsoft.com/office/drawing/2014/main" id="{92CC7284-BCD2-4F74-9840-D98A15113E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2596" y="4521194"/>
            <a:ext cx="1107996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逻辑结构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E307DD5-8BFC-4479-90E1-3EEBB3B64AAC}"/>
              </a:ext>
            </a:extLst>
          </p:cNvPr>
          <p:cNvSpPr/>
          <p:nvPr/>
        </p:nvSpPr>
        <p:spPr>
          <a:xfrm>
            <a:off x="2073724" y="3742982"/>
            <a:ext cx="416050" cy="2929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1CB8536-E3B1-45D5-BF82-EE1F84D8E54E}"/>
              </a:ext>
            </a:extLst>
          </p:cNvPr>
          <p:cNvSpPr/>
          <p:nvPr/>
        </p:nvSpPr>
        <p:spPr>
          <a:xfrm>
            <a:off x="6523004" y="3915078"/>
            <a:ext cx="679247" cy="4365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4B131AD0-38ED-41DB-990C-13620EF88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4328" y="3055953"/>
            <a:ext cx="1760302" cy="776623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第二行数据元素存放的区间：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9B93EEF-4680-4ABB-AF8D-25B18AD4FB84}"/>
              </a:ext>
            </a:extLst>
          </p:cNvPr>
          <p:cNvSpPr txBox="1"/>
          <p:nvPr/>
        </p:nvSpPr>
        <p:spPr>
          <a:xfrm>
            <a:off x="8486818" y="3747854"/>
            <a:ext cx="1105435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b="1" dirty="0">
                <a:solidFill>
                  <a:srgbClr val="002060"/>
                </a:solidFill>
                <a:latin typeface="+mn-lt"/>
                <a:ea typeface="+mn-ea"/>
                <a:cs typeface="+mn-ea"/>
                <a:sym typeface="+mn-lt"/>
              </a:rPr>
              <a:t>b+2L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b="1" dirty="0">
                <a:solidFill>
                  <a:srgbClr val="002060"/>
                </a:solidFill>
                <a:latin typeface="+mn-lt"/>
                <a:ea typeface="+mn-ea"/>
                <a:cs typeface="+mn-ea"/>
                <a:sym typeface="+mn-lt"/>
              </a:rPr>
              <a:t>b+3L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24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1" grpId="0"/>
      <p:bldP spid="64" grpId="0"/>
      <p:bldP spid="69" grpId="0"/>
      <p:bldP spid="20" grpId="0"/>
      <p:bldP spid="23" grpId="0"/>
      <p:bldP spid="24" grpId="0" animBg="1"/>
      <p:bldP spid="25" grpId="0" animBg="1"/>
      <p:bldP spid="26" grpId="0"/>
      <p:bldP spid="5" grpId="0" animBg="1"/>
      <p:bldP spid="6" grpId="0" animBg="1"/>
      <p:bldP spid="29" grpId="0" animBg="1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7" y="336873"/>
            <a:ext cx="10944225" cy="863601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kumimoji="0" lang="zh-CN" altLang="zh-CN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5.2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数组的顺序表示和实现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B8B5DE6-5760-4ADE-AEBA-2DC9AED75D6C}"/>
              </a:ext>
            </a:extLst>
          </p:cNvPr>
          <p:cNvSpPr txBox="1"/>
          <p:nvPr/>
        </p:nvSpPr>
        <p:spPr>
          <a:xfrm>
            <a:off x="1054239" y="973841"/>
            <a:ext cx="6094520" cy="453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5.2.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2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二维数组的顺序表示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D4EA637-2907-42E5-81DF-33B07B720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cs typeface="+mn-ea"/>
                <a:sym typeface="+mn-lt"/>
              </a:rPr>
              <a:t>14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D8F431D4-EDCC-402E-9F9A-6E4EE1E51B6C}"/>
              </a:ext>
            </a:extLst>
          </p:cNvPr>
          <p:cNvSpPr txBox="1"/>
          <p:nvPr/>
        </p:nvSpPr>
        <p:spPr>
          <a:xfrm>
            <a:off x="1681224" y="1566417"/>
            <a:ext cx="3297176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例</a:t>
            </a:r>
            <a:r>
              <a:rPr lang="en-US" altLang="zh-CN" dirty="0"/>
              <a:t>2</a:t>
            </a:r>
            <a:r>
              <a:rPr lang="zh-CN" altLang="en-US" dirty="0"/>
              <a:t>（续）</a:t>
            </a:r>
            <a:r>
              <a:rPr lang="en-US" altLang="zh-CN" dirty="0"/>
              <a:t> </a:t>
            </a:r>
            <a:r>
              <a:rPr lang="zh-CN" altLang="en-US" dirty="0"/>
              <a:t>二维数组</a:t>
            </a:r>
            <a:r>
              <a:rPr lang="en-US" altLang="zh-CN" dirty="0"/>
              <a:t>a[1..3,1..2]</a:t>
            </a:r>
            <a:endParaRPr lang="zh-CN" altLang="en-US" dirty="0"/>
          </a:p>
        </p:txBody>
      </p:sp>
      <p:graphicFrame>
        <p:nvGraphicFramePr>
          <p:cNvPr id="59" name="Group 22">
            <a:extLst>
              <a:ext uri="{FF2B5EF4-FFF2-40B4-BE49-F238E27FC236}">
                <a16:creationId xmlns:a16="http://schemas.microsoft.com/office/drawing/2014/main" id="{9C9386EA-CE44-49F2-BC01-9844CE319F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863756"/>
              </p:ext>
            </p:extLst>
          </p:nvPr>
        </p:nvGraphicFramePr>
        <p:xfrm>
          <a:off x="6516452" y="3120833"/>
          <a:ext cx="685800" cy="2439774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6629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</a:t>
                      </a:r>
                      <a:r>
                        <a:rPr kumimoji="1" lang="en-US" altLang="zh-CN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11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629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54D72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ea"/>
                          <a:sym typeface="+mn-lt"/>
                        </a:rPr>
                        <a:t>a</a:t>
                      </a:r>
                      <a:r>
                        <a:rPr kumimoji="1" lang="en-US" altLang="zh-CN" sz="18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ea"/>
                          <a:sym typeface="+mn-lt"/>
                        </a:rPr>
                        <a:t>21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629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54D72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ea"/>
                          <a:sym typeface="+mn-lt"/>
                        </a:rPr>
                        <a:t>a</a:t>
                      </a:r>
                      <a:r>
                        <a:rPr kumimoji="1" lang="en-US" altLang="zh-CN" sz="18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ea"/>
                          <a:sym typeface="+mn-lt"/>
                        </a:rPr>
                        <a:t>31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629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</a:t>
                      </a:r>
                      <a:r>
                        <a:rPr kumimoji="1" lang="en-US" altLang="zh-CN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629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54D72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ea"/>
                          <a:sym typeface="+mn-lt"/>
                        </a:rPr>
                        <a:t>a</a:t>
                      </a:r>
                      <a:r>
                        <a:rPr kumimoji="1" lang="en-US" altLang="zh-CN" sz="18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ea"/>
                          <a:sym typeface="+mn-lt"/>
                        </a:rPr>
                        <a:t>22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629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</a:t>
                      </a:r>
                      <a:r>
                        <a:rPr kumimoji="1" lang="en-US" altLang="zh-CN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32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1" name="Text Box 3">
            <a:extLst>
              <a:ext uri="{FF2B5EF4-FFF2-40B4-BE49-F238E27FC236}">
                <a16:creationId xmlns:a16="http://schemas.microsoft.com/office/drawing/2014/main" id="{D6FA209D-6C54-4021-BD0B-86A3F8E13A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9242" y="3154722"/>
            <a:ext cx="3472834" cy="77726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1" lang="en-US" altLang="zh-CN" sz="1800" b="1" dirty="0">
                <a:solidFill>
                  <a:srgbClr val="FF0000"/>
                </a:solidFill>
                <a:latin typeface="Times New Roman"/>
                <a:ea typeface="微软雅黑"/>
                <a:cs typeface="+mn-ea"/>
                <a:sym typeface="+mn-lt"/>
              </a:rPr>
              <a:t>a</a:t>
            </a:r>
            <a:r>
              <a:rPr kumimoji="1" lang="en-US" altLang="zh-CN" sz="1800" b="1" baseline="-25000" dirty="0">
                <a:solidFill>
                  <a:srgbClr val="FF0000"/>
                </a:solidFill>
                <a:latin typeface="Times New Roman"/>
                <a:ea typeface="微软雅黑"/>
                <a:cs typeface="+mn-ea"/>
                <a:sym typeface="+mn-lt"/>
              </a:rPr>
              <a:t>21</a:t>
            </a:r>
            <a:r>
              <a:rPr lang="zh-CN" altLang="en-US" sz="18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中行关系、列关系中的直接前驱和直接后继分别是哪个元素？</a:t>
            </a:r>
            <a:endParaRPr lang="en-US" altLang="zh-CN" sz="18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62" name="表格 62">
            <a:extLst>
              <a:ext uri="{FF2B5EF4-FFF2-40B4-BE49-F238E27FC236}">
                <a16:creationId xmlns:a16="http://schemas.microsoft.com/office/drawing/2014/main" id="{DB8ED5AC-1BAE-4653-89FC-F549CEE81E99}"/>
              </a:ext>
            </a:extLst>
          </p:cNvPr>
          <p:cNvGraphicFramePr>
            <a:graphicFrameLocks noGrp="1"/>
          </p:cNvGraphicFramePr>
          <p:nvPr/>
        </p:nvGraphicFramePr>
        <p:xfrm>
          <a:off x="4358640" y="3008912"/>
          <a:ext cx="87324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3246">
                  <a:extLst>
                    <a:ext uri="{9D8B030D-6E8A-4147-A177-3AD203B41FA5}">
                      <a16:colId xmlns:a16="http://schemas.microsoft.com/office/drawing/2014/main" val="8497565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87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2</a:t>
                      </a:r>
                      <a:endParaRPr lang="zh-CN" altLang="en-US" b="1" dirty="0"/>
                    </a:p>
                  </a:txBody>
                  <a:tcP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46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54995"/>
                  </a:ext>
                </a:extLst>
              </a:tr>
            </a:tbl>
          </a:graphicData>
        </a:graphic>
      </p:graphicFrame>
      <p:graphicFrame>
        <p:nvGraphicFramePr>
          <p:cNvPr id="63" name="表格 63">
            <a:extLst>
              <a:ext uri="{FF2B5EF4-FFF2-40B4-BE49-F238E27FC236}">
                <a16:creationId xmlns:a16="http://schemas.microsoft.com/office/drawing/2014/main" id="{39EBE4A5-3CD4-4CDA-BF99-26BAEF1C5B01}"/>
              </a:ext>
            </a:extLst>
          </p:cNvPr>
          <p:cNvGraphicFramePr>
            <a:graphicFrameLocks noGrp="1"/>
          </p:cNvGraphicFramePr>
          <p:nvPr/>
        </p:nvGraphicFramePr>
        <p:xfrm>
          <a:off x="4358640" y="4557597"/>
          <a:ext cx="87324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3246">
                  <a:extLst>
                    <a:ext uri="{9D8B030D-6E8A-4147-A177-3AD203B41FA5}">
                      <a16:colId xmlns:a16="http://schemas.microsoft.com/office/drawing/2014/main" val="16953677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737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30383"/>
                  </a:ext>
                </a:extLst>
              </a:tr>
            </a:tbl>
          </a:graphicData>
        </a:graphic>
      </p:graphicFrame>
      <p:sp>
        <p:nvSpPr>
          <p:cNvPr id="64" name="Text Box 39">
            <a:extLst>
              <a:ext uri="{FF2B5EF4-FFF2-40B4-BE49-F238E27FC236}">
                <a16:creationId xmlns:a16="http://schemas.microsoft.com/office/drawing/2014/main" id="{7F9806E8-C4EA-4FDC-B313-4B593C1105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6466" y="2945582"/>
            <a:ext cx="851579" cy="3259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base</a:t>
            </a:r>
            <a:endParaRPr lang="zh-CN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r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dim</a:t>
            </a:r>
            <a:endParaRPr lang="zh-CN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r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bounds</a:t>
            </a:r>
            <a:endParaRPr lang="zh-CN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r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r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low1</a:t>
            </a:r>
            <a:endParaRPr lang="zh-CN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r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high1</a:t>
            </a:r>
          </a:p>
          <a:p>
            <a:pPr algn="r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low2</a:t>
            </a:r>
          </a:p>
          <a:p>
            <a:pPr algn="r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high2</a:t>
            </a:r>
            <a:endParaRPr lang="zh-CN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26A71D2C-A250-496B-A3B8-B36C0BC96FD7}"/>
              </a:ext>
            </a:extLst>
          </p:cNvPr>
          <p:cNvCxnSpPr>
            <a:endCxn id="63" idx="0"/>
          </p:cNvCxnSpPr>
          <p:nvPr/>
        </p:nvCxnSpPr>
        <p:spPr>
          <a:xfrm>
            <a:off x="4795263" y="4121432"/>
            <a:ext cx="0" cy="4361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005563E7-7B2F-423B-A079-16684106EB5C}"/>
              </a:ext>
            </a:extLst>
          </p:cNvPr>
          <p:cNvCxnSpPr>
            <a:cxnSpLocks/>
          </p:cNvCxnSpPr>
          <p:nvPr/>
        </p:nvCxnSpPr>
        <p:spPr>
          <a:xfrm>
            <a:off x="5084132" y="3207903"/>
            <a:ext cx="1438872" cy="208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 Box 42">
            <a:extLst>
              <a:ext uri="{FF2B5EF4-FFF2-40B4-BE49-F238E27FC236}">
                <a16:creationId xmlns:a16="http://schemas.microsoft.com/office/drawing/2014/main" id="{89CA44D8-DC46-4E88-A174-7EEB0EB1D5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3442" y="3072341"/>
            <a:ext cx="685800" cy="2535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b+L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b+2L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b+3L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b+4L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b+5L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F3514DF-4D3D-41BF-812E-E04A43E01522}"/>
              </a:ext>
            </a:extLst>
          </p:cNvPr>
          <p:cNvSpPr txBox="1"/>
          <p:nvPr/>
        </p:nvSpPr>
        <p:spPr>
          <a:xfrm>
            <a:off x="1571964" y="1943271"/>
            <a:ext cx="9738636" cy="857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.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以</a:t>
            </a:r>
            <a:r>
              <a:rPr lang="zh-CN" altLang="en-US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列序为主序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的顺序存储方式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dirty="0"/>
              <a:t>     逐列将数组元素放到数据的连续空间中，体现在左边的下标先变化，右边的下标后变化。</a:t>
            </a:r>
          </a:p>
        </p:txBody>
      </p:sp>
      <p:graphicFrame>
        <p:nvGraphicFramePr>
          <p:cNvPr id="22" name="表格 63">
            <a:extLst>
              <a:ext uri="{FF2B5EF4-FFF2-40B4-BE49-F238E27FC236}">
                <a16:creationId xmlns:a16="http://schemas.microsoft.com/office/drawing/2014/main" id="{6B6B982C-4721-4750-B0A8-2EC3E9CE9A01}"/>
              </a:ext>
            </a:extLst>
          </p:cNvPr>
          <p:cNvGraphicFramePr>
            <a:graphicFrameLocks noGrp="1"/>
          </p:cNvGraphicFramePr>
          <p:nvPr/>
        </p:nvGraphicFramePr>
        <p:xfrm>
          <a:off x="4358640" y="5299276"/>
          <a:ext cx="873246" cy="741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3246">
                  <a:extLst>
                    <a:ext uri="{9D8B030D-6E8A-4147-A177-3AD203B41FA5}">
                      <a16:colId xmlns:a16="http://schemas.microsoft.com/office/drawing/2014/main" val="1695367753"/>
                    </a:ext>
                  </a:extLst>
                </a:gridCol>
              </a:tblGrid>
              <a:tr h="37084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737969"/>
                  </a:ext>
                </a:extLst>
              </a:tr>
              <a:tr h="37084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30383"/>
                  </a:ext>
                </a:extLst>
              </a:tr>
            </a:tbl>
          </a:graphicData>
        </a:graphic>
      </p:graphicFrame>
      <p:sp>
        <p:nvSpPr>
          <p:cNvPr id="23" name="Text Box 3">
            <a:extLst>
              <a:ext uri="{FF2B5EF4-FFF2-40B4-BE49-F238E27FC236}">
                <a16:creationId xmlns:a16="http://schemas.microsoft.com/office/drawing/2014/main" id="{ADEE6044-1F7D-46AD-9A97-9A0778B830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6944" y="3305169"/>
            <a:ext cx="1053648" cy="1136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a11  a12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a21  a22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a31  a32</a:t>
            </a:r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942A76F7-4C00-4180-8D65-79F4049ECC11}"/>
              </a:ext>
            </a:extLst>
          </p:cNvPr>
          <p:cNvSpPr>
            <a:spLocks/>
          </p:cNvSpPr>
          <p:nvPr/>
        </p:nvSpPr>
        <p:spPr bwMode="auto">
          <a:xfrm>
            <a:off x="1932271" y="3305169"/>
            <a:ext cx="76200" cy="1143000"/>
          </a:xfrm>
          <a:prstGeom prst="leftBracket">
            <a:avLst>
              <a:gd name="adj" fmla="val 125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18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" name="AutoShape 5">
            <a:extLst>
              <a:ext uri="{FF2B5EF4-FFF2-40B4-BE49-F238E27FC236}">
                <a16:creationId xmlns:a16="http://schemas.microsoft.com/office/drawing/2014/main" id="{1E9B76E2-5F9D-451D-9E5D-0C93ADE15FC1}"/>
              </a:ext>
            </a:extLst>
          </p:cNvPr>
          <p:cNvSpPr>
            <a:spLocks/>
          </p:cNvSpPr>
          <p:nvPr/>
        </p:nvSpPr>
        <p:spPr bwMode="auto">
          <a:xfrm>
            <a:off x="3151471" y="3305169"/>
            <a:ext cx="76200" cy="1143000"/>
          </a:xfrm>
          <a:prstGeom prst="rightBracket">
            <a:avLst>
              <a:gd name="adj" fmla="val 125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18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6" name="Text Box 46">
            <a:extLst>
              <a:ext uri="{FF2B5EF4-FFF2-40B4-BE49-F238E27FC236}">
                <a16:creationId xmlns:a16="http://schemas.microsoft.com/office/drawing/2014/main" id="{92CC7284-BCD2-4F74-9840-D98A15113E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2596" y="4521194"/>
            <a:ext cx="1107996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逻辑结构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927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1" grpId="0"/>
      <p:bldP spid="64" grpId="0"/>
      <p:bldP spid="69" grpId="0"/>
      <p:bldP spid="20" grpId="0"/>
      <p:bldP spid="23" grpId="0"/>
      <p:bldP spid="24" grpId="0" animBg="1"/>
      <p:bldP spid="25" grpId="0" animBg="1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7" y="336873"/>
            <a:ext cx="10944225" cy="863601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kumimoji="0" lang="zh-CN" altLang="zh-CN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5.2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数组的顺序表示和实现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B8B5DE6-5760-4ADE-AEBA-2DC9AED75D6C}"/>
              </a:ext>
            </a:extLst>
          </p:cNvPr>
          <p:cNvSpPr txBox="1"/>
          <p:nvPr/>
        </p:nvSpPr>
        <p:spPr>
          <a:xfrm>
            <a:off x="1054239" y="973841"/>
            <a:ext cx="6094520" cy="453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5.2.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2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二维数组的顺序表示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D4EA637-2907-42E5-81DF-33B07B720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cs typeface="+mn-ea"/>
                <a:sym typeface="+mn-lt"/>
              </a:rPr>
              <a:t>15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D8F431D4-EDCC-402E-9F9A-6E4EE1E51B6C}"/>
              </a:ext>
            </a:extLst>
          </p:cNvPr>
          <p:cNvSpPr txBox="1"/>
          <p:nvPr/>
        </p:nvSpPr>
        <p:spPr>
          <a:xfrm>
            <a:off x="1691362" y="1618635"/>
            <a:ext cx="4204671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例</a:t>
            </a:r>
            <a:r>
              <a:rPr lang="en-US" altLang="zh-CN" dirty="0"/>
              <a:t>3 </a:t>
            </a:r>
            <a:r>
              <a:rPr lang="zh-CN" altLang="en-US" dirty="0"/>
              <a:t>二维数组</a:t>
            </a:r>
            <a:r>
              <a:rPr lang="en-US" altLang="zh-CN" dirty="0"/>
              <a:t>a[0..m-1,0..n-1]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行序优先</a:t>
            </a: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ADEE6044-1F7D-46AD-9A97-9A0778B830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6937" y="2412272"/>
            <a:ext cx="2158442" cy="1856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en-US" altLang="zh-CN" sz="1800" baseline="-25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00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…  a</a:t>
            </a:r>
            <a:r>
              <a:rPr lang="en-US" altLang="zh-CN" sz="1800" baseline="-25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0j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…  a</a:t>
            </a:r>
            <a:r>
              <a:rPr lang="en-US" altLang="zh-CN" sz="1800" baseline="-25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0n-1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. . . . . . . . . . . . . </a:t>
            </a:r>
          </a:p>
          <a:p>
            <a:pPr lv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a</a:t>
            </a:r>
            <a:r>
              <a:rPr lang="en-US" altLang="zh-CN" sz="1800" baseline="-250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i0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 …  a</a:t>
            </a:r>
            <a:r>
              <a:rPr lang="en-US" altLang="zh-CN" sz="1800" baseline="-250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ij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  …  a</a:t>
            </a:r>
            <a:r>
              <a:rPr lang="en-US" altLang="zh-CN" sz="1800" baseline="-250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in-1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. . . . . . . . . . . . . 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a</a:t>
            </a:r>
            <a:r>
              <a:rPr lang="en-US" altLang="zh-CN" sz="1800" baseline="-250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m-10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 .. a</a:t>
            </a:r>
            <a:r>
              <a:rPr lang="en-US" altLang="zh-CN" sz="1800" baseline="-250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m-1j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 ..  a</a:t>
            </a:r>
            <a:r>
              <a:rPr lang="en-US" altLang="zh-CN" sz="1800" baseline="-250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m-1n-1</a:t>
            </a:r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942A76F7-4C00-4180-8D65-79F4049ECC11}"/>
              </a:ext>
            </a:extLst>
          </p:cNvPr>
          <p:cNvSpPr>
            <a:spLocks/>
          </p:cNvSpPr>
          <p:nvPr/>
        </p:nvSpPr>
        <p:spPr bwMode="auto">
          <a:xfrm>
            <a:off x="2512145" y="2674593"/>
            <a:ext cx="84792" cy="1435733"/>
          </a:xfrm>
          <a:prstGeom prst="leftBracket">
            <a:avLst>
              <a:gd name="adj" fmla="val 125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18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" name="AutoShape 5">
            <a:extLst>
              <a:ext uri="{FF2B5EF4-FFF2-40B4-BE49-F238E27FC236}">
                <a16:creationId xmlns:a16="http://schemas.microsoft.com/office/drawing/2014/main" id="{1E9B76E2-5F9D-451D-9E5D-0C93ADE15FC1}"/>
              </a:ext>
            </a:extLst>
          </p:cNvPr>
          <p:cNvSpPr>
            <a:spLocks/>
          </p:cNvSpPr>
          <p:nvPr/>
        </p:nvSpPr>
        <p:spPr bwMode="auto">
          <a:xfrm>
            <a:off x="4613078" y="2674592"/>
            <a:ext cx="52385" cy="1435733"/>
          </a:xfrm>
          <a:prstGeom prst="rightBracket">
            <a:avLst>
              <a:gd name="adj" fmla="val 125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18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右大括号 3">
            <a:extLst>
              <a:ext uri="{FF2B5EF4-FFF2-40B4-BE49-F238E27FC236}">
                <a16:creationId xmlns:a16="http://schemas.microsoft.com/office/drawing/2014/main" id="{9C1F15CD-7AA0-49E6-ACD7-07847EDD9F89}"/>
              </a:ext>
            </a:extLst>
          </p:cNvPr>
          <p:cNvSpPr/>
          <p:nvPr/>
        </p:nvSpPr>
        <p:spPr>
          <a:xfrm>
            <a:off x="4755379" y="2674592"/>
            <a:ext cx="145059" cy="45031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 Box 46">
            <a:extLst>
              <a:ext uri="{FF2B5EF4-FFF2-40B4-BE49-F238E27FC236}">
                <a16:creationId xmlns:a16="http://schemas.microsoft.com/office/drawing/2014/main" id="{B3C8F5A7-7108-45CB-9CD1-3AE1D2BDDD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9034" y="2674592"/>
            <a:ext cx="825867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共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行</a:t>
            </a:r>
          </a:p>
        </p:txBody>
      </p:sp>
      <p:sp>
        <p:nvSpPr>
          <p:cNvPr id="27" name="右大括号 26">
            <a:extLst>
              <a:ext uri="{FF2B5EF4-FFF2-40B4-BE49-F238E27FC236}">
                <a16:creationId xmlns:a16="http://schemas.microsoft.com/office/drawing/2014/main" id="{DB120DE4-D4F6-47FE-A99A-0FC89EB9EBAF}"/>
              </a:ext>
            </a:extLst>
          </p:cNvPr>
          <p:cNvSpPr/>
          <p:nvPr/>
        </p:nvSpPr>
        <p:spPr>
          <a:xfrm rot="5400000">
            <a:off x="3025279" y="4097441"/>
            <a:ext cx="145059" cy="45031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 Box 46">
            <a:extLst>
              <a:ext uri="{FF2B5EF4-FFF2-40B4-BE49-F238E27FC236}">
                <a16:creationId xmlns:a16="http://schemas.microsoft.com/office/drawing/2014/main" id="{8B8A871D-2E4C-4E3E-9812-56BCC8B67A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2582" y="4322597"/>
            <a:ext cx="825867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共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j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列</a:t>
            </a:r>
          </a:p>
        </p:txBody>
      </p:sp>
      <p:sp>
        <p:nvSpPr>
          <p:cNvPr id="29" name="Text Box 46">
            <a:extLst>
              <a:ext uri="{FF2B5EF4-FFF2-40B4-BE49-F238E27FC236}">
                <a16:creationId xmlns:a16="http://schemas.microsoft.com/office/drawing/2014/main" id="{43BC91F9-DD95-4407-B5A4-350F69F560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2500" y="3080866"/>
            <a:ext cx="793807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en-US" altLang="zh-CN" sz="1800" baseline="-250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mxn</a:t>
            </a:r>
            <a:r>
              <a:rPr lang="en-US" altLang="zh-CN" sz="1800" baseline="-25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=</a:t>
            </a:r>
            <a:endParaRPr lang="zh-CN" altLang="en-US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" name="Text Box 3">
            <a:extLst>
              <a:ext uri="{FF2B5EF4-FFF2-40B4-BE49-F238E27FC236}">
                <a16:creationId xmlns:a16="http://schemas.microsoft.com/office/drawing/2014/main" id="{D1709489-3BE3-439E-9313-88DB35364E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3561" y="2412272"/>
            <a:ext cx="1537019" cy="416524"/>
          </a:xfrm>
          <a:prstGeom prst="rect">
            <a:avLst/>
          </a:prstGeom>
          <a:noFill/>
          <a:ln w="19050">
            <a:solidFill>
              <a:srgbClr val="FFC92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di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需要考虑：</a:t>
            </a:r>
            <a:endParaRPr lang="en-US" altLang="zh-CN" sz="1800" b="1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Text Box 3">
            <a:extLst>
              <a:ext uri="{FF2B5EF4-FFF2-40B4-BE49-F238E27FC236}">
                <a16:creationId xmlns:a16="http://schemas.microsoft.com/office/drawing/2014/main" id="{3A1D61FD-7124-464A-99B4-8C0E2708C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917851"/>
            <a:ext cx="4892577" cy="170456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分配空间：明确分配多大的连续空间，这里共需要开辟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m*n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个数据元素的连续空间。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确定存放方式：首先以</a:t>
            </a:r>
            <a:r>
              <a:rPr lang="zh-CN" altLang="en-US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行序优先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，逐行存放。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分析数据元素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a</a:t>
            </a:r>
            <a:r>
              <a:rPr lang="en-US" altLang="zh-CN" sz="1800" baseline="-250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ij</a:t>
            </a:r>
            <a:r>
              <a:rPr lang="zh-CN" altLang="en-US" sz="18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的地址计算公式。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06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23" grpId="0"/>
      <p:bldP spid="24" grpId="0" animBg="1"/>
      <p:bldP spid="25" grpId="0" animBg="1"/>
      <p:bldP spid="4" grpId="0" animBg="1"/>
      <p:bldP spid="21" grpId="0"/>
      <p:bldP spid="27" grpId="0" animBg="1"/>
      <p:bldP spid="28" grpId="0"/>
      <p:bldP spid="29" grpId="0"/>
      <p:bldP spid="3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7" y="336873"/>
            <a:ext cx="10944225" cy="863601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kumimoji="0" lang="zh-CN" altLang="zh-CN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5.2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数组的顺序表示和实现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B8B5DE6-5760-4ADE-AEBA-2DC9AED75D6C}"/>
              </a:ext>
            </a:extLst>
          </p:cNvPr>
          <p:cNvSpPr txBox="1"/>
          <p:nvPr/>
        </p:nvSpPr>
        <p:spPr>
          <a:xfrm>
            <a:off x="1054239" y="973841"/>
            <a:ext cx="6094520" cy="453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5.2.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2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二维数组的顺序表示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D4EA637-2907-42E5-81DF-33B07B720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cs typeface="+mn-ea"/>
                <a:sym typeface="+mn-lt"/>
              </a:rPr>
              <a:t>16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D8F431D4-EDCC-402E-9F9A-6E4EE1E51B6C}"/>
              </a:ext>
            </a:extLst>
          </p:cNvPr>
          <p:cNvSpPr txBox="1"/>
          <p:nvPr/>
        </p:nvSpPr>
        <p:spPr>
          <a:xfrm>
            <a:off x="1681223" y="1566417"/>
            <a:ext cx="4902626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例</a:t>
            </a:r>
            <a:r>
              <a:rPr lang="en-US" altLang="zh-CN" dirty="0"/>
              <a:t>3</a:t>
            </a:r>
            <a:r>
              <a:rPr lang="zh-CN" altLang="en-US" dirty="0"/>
              <a:t>（续）</a:t>
            </a:r>
            <a:r>
              <a:rPr lang="en-US" altLang="zh-CN" dirty="0"/>
              <a:t> </a:t>
            </a:r>
            <a:r>
              <a:rPr lang="zh-CN" altLang="en-US" dirty="0"/>
              <a:t>二维数组</a:t>
            </a:r>
            <a:r>
              <a:rPr lang="en-US" altLang="zh-CN" dirty="0"/>
              <a:t>a[0..m-1,0..n-1]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行序优先</a:t>
            </a:r>
          </a:p>
        </p:txBody>
      </p:sp>
      <p:graphicFrame>
        <p:nvGraphicFramePr>
          <p:cNvPr id="17" name="Group 22">
            <a:extLst>
              <a:ext uri="{FF2B5EF4-FFF2-40B4-BE49-F238E27FC236}">
                <a16:creationId xmlns:a16="http://schemas.microsoft.com/office/drawing/2014/main" id="{FA77F0B4-0CCD-4F96-B409-4DF3122E2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9133"/>
              </p:ext>
            </p:extLst>
          </p:nvPr>
        </p:nvGraphicFramePr>
        <p:xfrm>
          <a:off x="8697314" y="1013181"/>
          <a:ext cx="846905" cy="2439774"/>
        </p:xfrm>
        <a:graphic>
          <a:graphicData uri="http://schemas.openxmlformats.org/drawingml/2006/table">
            <a:tbl>
              <a:tblPr/>
              <a:tblGrid>
                <a:gridCol w="846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6629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</a:t>
                      </a:r>
                      <a:r>
                        <a:rPr kumimoji="1" lang="en-US" altLang="zh-CN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00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629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54D72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ea"/>
                          <a:sym typeface="+mn-lt"/>
                        </a:rPr>
                        <a:t>a</a:t>
                      </a:r>
                      <a:r>
                        <a:rPr kumimoji="1" lang="en-US" altLang="zh-CN" sz="18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ea"/>
                          <a:sym typeface="+mn-lt"/>
                        </a:rPr>
                        <a:t>01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629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54D72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ea"/>
                          <a:sym typeface="+mn-lt"/>
                        </a:rPr>
                        <a:t>…</a:t>
                      </a:r>
                      <a:endParaRPr kumimoji="1" lang="en-US" altLang="zh-CN" sz="18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微软雅黑"/>
                        <a:cs typeface="+mn-ea"/>
                        <a:sym typeface="+mn-lt"/>
                      </a:endParaRPr>
                    </a:p>
                  </a:txBody>
                  <a:tcPr marT="45732" marB="4573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629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</a:t>
                      </a:r>
                      <a:r>
                        <a:rPr kumimoji="1" lang="en-US" altLang="zh-CN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0n-1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629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54D72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ea"/>
                          <a:sym typeface="+mn-lt"/>
                        </a:rPr>
                        <a:t>a</a:t>
                      </a:r>
                      <a:r>
                        <a:rPr kumimoji="1" lang="en-US" altLang="zh-CN" sz="18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ea"/>
                          <a:sym typeface="+mn-lt"/>
                        </a:rPr>
                        <a:t>10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629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54D72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ea"/>
                          <a:sym typeface="+mn-lt"/>
                        </a:rPr>
                        <a:t>…</a:t>
                      </a:r>
                      <a:endParaRPr kumimoji="1" lang="en-US" altLang="zh-CN" sz="18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微软雅黑"/>
                        <a:cs typeface="+mn-ea"/>
                        <a:sym typeface="+mn-lt"/>
                      </a:endParaRPr>
                    </a:p>
                  </a:txBody>
                  <a:tcPr marT="45732" marB="4573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8" name="表格 62">
            <a:extLst>
              <a:ext uri="{FF2B5EF4-FFF2-40B4-BE49-F238E27FC236}">
                <a16:creationId xmlns:a16="http://schemas.microsoft.com/office/drawing/2014/main" id="{1FC8C4B2-BFA1-4BB8-A8E4-EFB8B29BB0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423011"/>
              </p:ext>
            </p:extLst>
          </p:nvPr>
        </p:nvGraphicFramePr>
        <p:xfrm>
          <a:off x="7207071" y="1629747"/>
          <a:ext cx="87324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3246">
                  <a:extLst>
                    <a:ext uri="{9D8B030D-6E8A-4147-A177-3AD203B41FA5}">
                      <a16:colId xmlns:a16="http://schemas.microsoft.com/office/drawing/2014/main" val="8497565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87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2</a:t>
                      </a:r>
                      <a:endParaRPr lang="zh-CN" altLang="en-US" b="1" dirty="0"/>
                    </a:p>
                  </a:txBody>
                  <a:tcP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46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54995"/>
                  </a:ext>
                </a:extLst>
              </a:tr>
            </a:tbl>
          </a:graphicData>
        </a:graphic>
      </p:graphicFrame>
      <p:graphicFrame>
        <p:nvGraphicFramePr>
          <p:cNvPr id="19" name="表格 63">
            <a:extLst>
              <a:ext uri="{FF2B5EF4-FFF2-40B4-BE49-F238E27FC236}">
                <a16:creationId xmlns:a16="http://schemas.microsoft.com/office/drawing/2014/main" id="{79BE6380-E889-41A6-BCE4-EF0FA1C12D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602149"/>
              </p:ext>
            </p:extLst>
          </p:nvPr>
        </p:nvGraphicFramePr>
        <p:xfrm>
          <a:off x="7207071" y="3178432"/>
          <a:ext cx="87324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3246">
                  <a:extLst>
                    <a:ext uri="{9D8B030D-6E8A-4147-A177-3AD203B41FA5}">
                      <a16:colId xmlns:a16="http://schemas.microsoft.com/office/drawing/2014/main" val="16953677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737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m-1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30383"/>
                  </a:ext>
                </a:extLst>
              </a:tr>
            </a:tbl>
          </a:graphicData>
        </a:graphic>
      </p:graphicFrame>
      <p:sp>
        <p:nvSpPr>
          <p:cNvPr id="22" name="Text Box 39">
            <a:extLst>
              <a:ext uri="{FF2B5EF4-FFF2-40B4-BE49-F238E27FC236}">
                <a16:creationId xmlns:a16="http://schemas.microsoft.com/office/drawing/2014/main" id="{B706A39A-7FC2-41FA-80A4-D17775F494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4897" y="1566417"/>
            <a:ext cx="851579" cy="3259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base</a:t>
            </a:r>
            <a:endParaRPr lang="zh-CN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r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dim</a:t>
            </a:r>
            <a:endParaRPr lang="zh-CN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r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bounds</a:t>
            </a:r>
            <a:endParaRPr lang="zh-CN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r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r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low1</a:t>
            </a:r>
            <a:endParaRPr lang="zh-CN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r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high1</a:t>
            </a:r>
          </a:p>
          <a:p>
            <a:pPr algn="r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low2</a:t>
            </a:r>
          </a:p>
          <a:p>
            <a:pPr algn="r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high2</a:t>
            </a:r>
            <a:endParaRPr lang="zh-CN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9D7CA56-815B-402E-A236-F011C1E28BA1}"/>
              </a:ext>
            </a:extLst>
          </p:cNvPr>
          <p:cNvCxnSpPr>
            <a:endCxn id="19" idx="0"/>
          </p:cNvCxnSpPr>
          <p:nvPr/>
        </p:nvCxnSpPr>
        <p:spPr>
          <a:xfrm>
            <a:off x="7643694" y="2742267"/>
            <a:ext cx="0" cy="4361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C0928D66-6685-4C13-B209-203D26297B05}"/>
              </a:ext>
            </a:extLst>
          </p:cNvPr>
          <p:cNvCxnSpPr>
            <a:cxnSpLocks/>
          </p:cNvCxnSpPr>
          <p:nvPr/>
        </p:nvCxnSpPr>
        <p:spPr>
          <a:xfrm flipV="1">
            <a:off x="7749387" y="1156733"/>
            <a:ext cx="943257" cy="5774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Box 42">
            <a:extLst>
              <a:ext uri="{FF2B5EF4-FFF2-40B4-BE49-F238E27FC236}">
                <a16:creationId xmlns:a16="http://schemas.microsoft.com/office/drawing/2014/main" id="{2D521FC2-45E1-4346-A52C-6735D123EF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44219" y="901260"/>
            <a:ext cx="1907288" cy="5028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 + (0*n+0)L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+ (0*n+1)L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…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 + (0*n+n-1)L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b + (1*n+0)L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 + (mn-1)L</a:t>
            </a:r>
          </a:p>
        </p:txBody>
      </p:sp>
      <p:graphicFrame>
        <p:nvGraphicFramePr>
          <p:cNvPr id="34" name="表格 63">
            <a:extLst>
              <a:ext uri="{FF2B5EF4-FFF2-40B4-BE49-F238E27FC236}">
                <a16:creationId xmlns:a16="http://schemas.microsoft.com/office/drawing/2014/main" id="{79E3B26C-1164-416C-B52E-B634ADE95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7820406"/>
              </p:ext>
            </p:extLst>
          </p:nvPr>
        </p:nvGraphicFramePr>
        <p:xfrm>
          <a:off x="7207071" y="3920111"/>
          <a:ext cx="873246" cy="741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3246">
                  <a:extLst>
                    <a:ext uri="{9D8B030D-6E8A-4147-A177-3AD203B41FA5}">
                      <a16:colId xmlns:a16="http://schemas.microsoft.com/office/drawing/2014/main" val="1695367753"/>
                    </a:ext>
                  </a:extLst>
                </a:gridCol>
              </a:tblGrid>
              <a:tr h="37084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737969"/>
                  </a:ext>
                </a:extLst>
              </a:tr>
              <a:tr h="37084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n-1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30383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B857EA4-8869-4115-B734-204A71C870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398202"/>
              </p:ext>
            </p:extLst>
          </p:nvPr>
        </p:nvGraphicFramePr>
        <p:xfrm>
          <a:off x="8692644" y="3452955"/>
          <a:ext cx="851579" cy="2439774"/>
        </p:xfrm>
        <a:graphic>
          <a:graphicData uri="http://schemas.openxmlformats.org/drawingml/2006/table">
            <a:tbl>
              <a:tblPr/>
              <a:tblGrid>
                <a:gridCol w="851579">
                  <a:extLst>
                    <a:ext uri="{9D8B030D-6E8A-4147-A177-3AD203B41FA5}">
                      <a16:colId xmlns:a16="http://schemas.microsoft.com/office/drawing/2014/main" val="1502612214"/>
                    </a:ext>
                  </a:extLst>
                </a:gridCol>
              </a:tblGrid>
              <a:tr h="406629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</a:t>
                      </a:r>
                      <a:r>
                        <a:rPr kumimoji="1" lang="en-US" altLang="zh-CN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ij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22191"/>
                  </a:ext>
                </a:extLst>
              </a:tr>
              <a:tr h="406629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54D72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1" lang="en-US" altLang="zh-CN" sz="18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微软雅黑"/>
                        <a:cs typeface="+mn-ea"/>
                        <a:sym typeface="+mn-lt"/>
                      </a:endParaRPr>
                    </a:p>
                  </a:txBody>
                  <a:tcPr marT="45732" marB="4573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174243"/>
                  </a:ext>
                </a:extLst>
              </a:tr>
              <a:tr h="406629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54D72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1" lang="en-US" altLang="zh-CN" sz="18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微软雅黑"/>
                        <a:cs typeface="+mn-ea"/>
                        <a:sym typeface="+mn-lt"/>
                      </a:endParaRPr>
                    </a:p>
                  </a:txBody>
                  <a:tcPr marT="45732" marB="4573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006603"/>
                  </a:ext>
                </a:extLst>
              </a:tr>
              <a:tr h="406629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1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32" marB="4573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295393"/>
                  </a:ext>
                </a:extLst>
              </a:tr>
              <a:tr h="406629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54D72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1" lang="en-US" altLang="zh-CN" sz="18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微软雅黑"/>
                        <a:cs typeface="+mn-ea"/>
                        <a:sym typeface="+mn-lt"/>
                      </a:endParaRPr>
                    </a:p>
                  </a:txBody>
                  <a:tcPr marT="45732" marB="4573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383285"/>
                  </a:ext>
                </a:extLst>
              </a:tr>
              <a:tr h="406629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</a:t>
                      </a:r>
                      <a:r>
                        <a:rPr kumimoji="1" lang="en-US" altLang="zh-CN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m-1n-1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319458"/>
                  </a:ext>
                </a:extLst>
              </a:tr>
            </a:tbl>
          </a:graphicData>
        </a:graphic>
      </p:graphicFrame>
      <p:sp>
        <p:nvSpPr>
          <p:cNvPr id="35" name="文本框 34">
            <a:extLst>
              <a:ext uri="{FF2B5EF4-FFF2-40B4-BE49-F238E27FC236}">
                <a16:creationId xmlns:a16="http://schemas.microsoft.com/office/drawing/2014/main" id="{7EEA483F-795A-4611-9F58-13259FDF2A00}"/>
              </a:ext>
            </a:extLst>
          </p:cNvPr>
          <p:cNvSpPr txBox="1"/>
          <p:nvPr/>
        </p:nvSpPr>
        <p:spPr>
          <a:xfrm>
            <a:off x="1672342" y="1981318"/>
            <a:ext cx="3935811" cy="458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u"/>
            </a:pPr>
            <a:r>
              <a:rPr lang="zh-CN" altLang="en-US" sz="18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分析数据元素</a:t>
            </a:r>
            <a:r>
              <a:rPr lang="en-US" altLang="zh-CN" sz="1800" b="1" dirty="0">
                <a:solidFill>
                  <a:srgbClr val="FF0000"/>
                </a:solidFill>
                <a:latin typeface="Times New Roman"/>
                <a:ea typeface="微软雅黑"/>
                <a:cs typeface="+mn-ea"/>
                <a:sym typeface="+mn-lt"/>
              </a:rPr>
              <a:t>a</a:t>
            </a:r>
            <a:r>
              <a:rPr lang="en-US" altLang="zh-CN" sz="1800" b="1" baseline="-25000" dirty="0">
                <a:solidFill>
                  <a:srgbClr val="FF0000"/>
                </a:solidFill>
                <a:latin typeface="Times New Roman"/>
                <a:ea typeface="微软雅黑"/>
                <a:cs typeface="+mn-ea"/>
                <a:sym typeface="+mn-lt"/>
              </a:rPr>
              <a:t>ij</a:t>
            </a:r>
            <a:r>
              <a:rPr lang="zh-CN" altLang="en-US" sz="1800" b="1" dirty="0">
                <a:solidFill>
                  <a:srgbClr val="FF0000"/>
                </a:solidFill>
                <a:latin typeface="Times New Roman"/>
                <a:ea typeface="微软雅黑"/>
                <a:cs typeface="+mn-ea"/>
                <a:sym typeface="+mn-lt"/>
              </a:rPr>
              <a:t>的地址计算公式。</a:t>
            </a:r>
            <a:endParaRPr lang="en-US" altLang="zh-CN" sz="18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F464204-125D-4932-8326-8701A4DC1C32}"/>
              </a:ext>
            </a:extLst>
          </p:cNvPr>
          <p:cNvSpPr txBox="1"/>
          <p:nvPr/>
        </p:nvSpPr>
        <p:spPr>
          <a:xfrm>
            <a:off x="1672342" y="2440033"/>
            <a:ext cx="4035367" cy="777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Tx/>
              <a:buFont typeface="Wingdings" panose="05000000000000000000" pitchFamily="2" charset="2"/>
              <a:buChar char="n"/>
            </a:pPr>
            <a:r>
              <a:rPr lang="en-US" altLang="zh-CN" dirty="0">
                <a:cs typeface="+mn-ea"/>
                <a:sym typeface="+mn-lt"/>
              </a:rPr>
              <a:t>a</a:t>
            </a:r>
            <a:r>
              <a:rPr lang="en-US" altLang="zh-CN" baseline="-25000" dirty="0">
                <a:cs typeface="+mn-ea"/>
                <a:sym typeface="+mn-lt"/>
              </a:rPr>
              <a:t>ij</a:t>
            </a:r>
            <a:r>
              <a:rPr lang="zh-CN" altLang="en-US" dirty="0">
                <a:cs typeface="+mn-ea"/>
                <a:sym typeface="+mn-lt"/>
              </a:rPr>
              <a:t>的地址等于连续空间起始地址</a:t>
            </a:r>
            <a:r>
              <a:rPr lang="en-US" altLang="zh-CN" dirty="0">
                <a:cs typeface="+mn-ea"/>
                <a:sym typeface="+mn-lt"/>
              </a:rPr>
              <a:t>b</a:t>
            </a:r>
            <a:r>
              <a:rPr lang="zh-CN" altLang="en-US" dirty="0">
                <a:cs typeface="+mn-ea"/>
                <a:sym typeface="+mn-lt"/>
              </a:rPr>
              <a:t>加上</a:t>
            </a:r>
            <a:r>
              <a:rPr lang="en-US" altLang="zh-CN" dirty="0">
                <a:solidFill>
                  <a:srgbClr val="262626"/>
                </a:solidFill>
                <a:cs typeface="+mn-ea"/>
                <a:sym typeface="+mn-lt"/>
              </a:rPr>
              <a:t>a</a:t>
            </a:r>
            <a:r>
              <a:rPr lang="en-US" altLang="zh-CN" baseline="-25000" dirty="0">
                <a:solidFill>
                  <a:srgbClr val="262626"/>
                </a:solidFill>
                <a:cs typeface="+mn-ea"/>
                <a:sym typeface="+mn-lt"/>
              </a:rPr>
              <a:t>ij</a:t>
            </a:r>
            <a:r>
              <a:rPr lang="zh-CN" altLang="en-US" dirty="0">
                <a:solidFill>
                  <a:srgbClr val="262626"/>
                </a:solidFill>
                <a:cs typeface="+mn-ea"/>
                <a:sym typeface="+mn-lt"/>
              </a:rPr>
              <a:t>前面的数据元素占用的单元数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C7C7822-F801-4B64-9A95-39A347BF3F3E}"/>
              </a:ext>
            </a:extLst>
          </p:cNvPr>
          <p:cNvSpPr txBox="1"/>
          <p:nvPr/>
        </p:nvSpPr>
        <p:spPr>
          <a:xfrm>
            <a:off x="1917696" y="3149034"/>
            <a:ext cx="4035367" cy="416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Tx/>
            </a:pPr>
            <a:r>
              <a:rPr lang="zh-CN" altLang="en-US" b="1" dirty="0">
                <a:solidFill>
                  <a:srgbClr val="FF0000"/>
                </a:solidFill>
              </a:rPr>
              <a:t>要点：</a:t>
            </a:r>
            <a:r>
              <a:rPr lang="zh-CN" altLang="en-US" dirty="0"/>
              <a:t>分析</a:t>
            </a:r>
            <a:r>
              <a:rPr lang="en-US" altLang="zh-CN" dirty="0">
                <a:cs typeface="+mn-ea"/>
                <a:sym typeface="+mn-lt"/>
              </a:rPr>
              <a:t>a</a:t>
            </a:r>
            <a:r>
              <a:rPr lang="en-US" altLang="zh-CN" baseline="-25000" dirty="0">
                <a:cs typeface="+mn-ea"/>
                <a:sym typeface="+mn-lt"/>
              </a:rPr>
              <a:t>ij</a:t>
            </a:r>
            <a:r>
              <a:rPr lang="zh-CN" altLang="en-US" dirty="0"/>
              <a:t>前面要存放多少个元素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3A2E259-1D6B-4C3A-B028-D3990CA1DF64}"/>
              </a:ext>
            </a:extLst>
          </p:cNvPr>
          <p:cNvSpPr txBox="1"/>
          <p:nvPr/>
        </p:nvSpPr>
        <p:spPr>
          <a:xfrm>
            <a:off x="1672338" y="2440033"/>
            <a:ext cx="4035367" cy="416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Tx/>
              <a:buFont typeface="Wingdings" panose="05000000000000000000" pitchFamily="2" charset="2"/>
              <a:buChar char="n"/>
            </a:pPr>
            <a:r>
              <a:rPr lang="zh-CN" altLang="en-US" dirty="0"/>
              <a:t>分析</a:t>
            </a:r>
            <a:r>
              <a:rPr lang="en-US" altLang="zh-CN" dirty="0">
                <a:cs typeface="+mn-ea"/>
                <a:sym typeface="+mn-lt"/>
              </a:rPr>
              <a:t>a</a:t>
            </a:r>
            <a:r>
              <a:rPr lang="en-US" altLang="zh-CN" baseline="-25000" dirty="0">
                <a:cs typeface="+mn-ea"/>
                <a:sym typeface="+mn-lt"/>
              </a:rPr>
              <a:t>ij</a:t>
            </a:r>
            <a:r>
              <a:rPr lang="zh-CN" altLang="en-US" dirty="0"/>
              <a:t>前面要存放多少个元素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CE764BA-FDFD-4425-8659-4193B6F9D908}"/>
              </a:ext>
            </a:extLst>
          </p:cNvPr>
          <p:cNvSpPr txBox="1"/>
          <p:nvPr/>
        </p:nvSpPr>
        <p:spPr>
          <a:xfrm>
            <a:off x="1944957" y="2816827"/>
            <a:ext cx="4455323" cy="1297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dirty="0"/>
              <a:t>当采用</a:t>
            </a:r>
            <a:r>
              <a:rPr lang="zh-CN" altLang="en-US" dirty="0">
                <a:solidFill>
                  <a:srgbClr val="FF0000"/>
                </a:solidFill>
              </a:rPr>
              <a:t>逐行存放</a:t>
            </a:r>
            <a:r>
              <a:rPr lang="zh-CN" altLang="en-US" dirty="0"/>
              <a:t>方式时，前面有 </a:t>
            </a:r>
            <a:r>
              <a:rPr lang="en-US" altLang="zh-CN" dirty="0" err="1">
                <a:solidFill>
                  <a:srgbClr val="FF0000"/>
                </a:solidFill>
              </a:rPr>
              <a:t>i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en-US" dirty="0">
                <a:solidFill>
                  <a:srgbClr val="FF0000"/>
                </a:solidFill>
              </a:rPr>
              <a:t>行</a:t>
            </a:r>
            <a:r>
              <a:rPr lang="zh-CN" altLang="en-US" dirty="0"/>
              <a:t>，每</a:t>
            </a:r>
            <a:endParaRPr lang="en-US" altLang="zh-CN" dirty="0"/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dirty="0"/>
              <a:t>行有 </a:t>
            </a:r>
            <a:r>
              <a:rPr lang="en-US" altLang="zh-CN" dirty="0"/>
              <a:t>n </a:t>
            </a:r>
            <a:r>
              <a:rPr lang="zh-CN" altLang="en-US" dirty="0"/>
              <a:t>个数据元素，共有 </a:t>
            </a:r>
            <a:r>
              <a:rPr lang="en-US" altLang="zh-CN" dirty="0" err="1">
                <a:solidFill>
                  <a:srgbClr val="FF0000"/>
                </a:solidFill>
              </a:rPr>
              <a:t>i</a:t>
            </a:r>
            <a:r>
              <a:rPr lang="en-US" altLang="zh-CN" dirty="0">
                <a:solidFill>
                  <a:srgbClr val="FF0000"/>
                </a:solidFill>
              </a:rPr>
              <a:t>*n </a:t>
            </a:r>
            <a:r>
              <a:rPr lang="zh-CN" altLang="en-US" dirty="0">
                <a:solidFill>
                  <a:srgbClr val="FF0000"/>
                </a:solidFill>
              </a:rPr>
              <a:t>个数据元素</a:t>
            </a:r>
            <a:r>
              <a:rPr lang="zh-CN" altLang="en-US" dirty="0"/>
              <a:t>。</a:t>
            </a:r>
            <a:endParaRPr lang="en-US" altLang="zh-CN" dirty="0"/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800" dirty="0"/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dirty="0"/>
              <a:t>第 </a:t>
            </a:r>
            <a:r>
              <a:rPr lang="en-US" altLang="zh-CN" dirty="0"/>
              <a:t>i </a:t>
            </a:r>
            <a:r>
              <a:rPr lang="zh-CN" altLang="en-US" dirty="0"/>
              <a:t>行中，</a:t>
            </a:r>
            <a:r>
              <a:rPr lang="en-US" altLang="zh-CN" dirty="0">
                <a:cs typeface="+mn-ea"/>
                <a:sym typeface="+mn-lt"/>
              </a:rPr>
              <a:t> a</a:t>
            </a:r>
            <a:r>
              <a:rPr lang="en-US" altLang="zh-CN" baseline="-25000" dirty="0">
                <a:cs typeface="+mn-ea"/>
                <a:sym typeface="+mn-lt"/>
              </a:rPr>
              <a:t>ij</a:t>
            </a:r>
            <a:r>
              <a:rPr lang="zh-CN" altLang="en-US" dirty="0"/>
              <a:t>前面还需要存放 </a:t>
            </a:r>
            <a:r>
              <a:rPr lang="en-US" altLang="zh-CN" dirty="0"/>
              <a:t>j </a:t>
            </a:r>
            <a:r>
              <a:rPr lang="zh-CN" altLang="en-US" dirty="0"/>
              <a:t>个数据元素。</a:t>
            </a: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DEDFFF70-3568-4BCD-9EB8-888C7DDCD728}"/>
              </a:ext>
            </a:extLst>
          </p:cNvPr>
          <p:cNvSpPr/>
          <p:nvPr/>
        </p:nvSpPr>
        <p:spPr>
          <a:xfrm>
            <a:off x="1239835" y="4219073"/>
            <a:ext cx="677861" cy="23513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40F5BA7-C962-49A9-A488-B675407B7785}"/>
              </a:ext>
            </a:extLst>
          </p:cNvPr>
          <p:cNvSpPr txBox="1"/>
          <p:nvPr/>
        </p:nvSpPr>
        <p:spPr>
          <a:xfrm>
            <a:off x="2004553" y="4136117"/>
            <a:ext cx="3958299" cy="417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dirty="0"/>
              <a:t>前面存放的数据元素的总个数是</a:t>
            </a:r>
            <a:r>
              <a:rPr lang="en-US" altLang="zh-CN" dirty="0" err="1"/>
              <a:t>i</a:t>
            </a:r>
            <a:r>
              <a:rPr lang="en-US" altLang="zh-CN" dirty="0"/>
              <a:t>*</a:t>
            </a:r>
            <a:r>
              <a:rPr lang="en-US" altLang="zh-CN" dirty="0" err="1"/>
              <a:t>n+j</a:t>
            </a:r>
            <a:r>
              <a:rPr lang="zh-CN" altLang="en-US" dirty="0"/>
              <a:t>。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5C7F086-6BF6-4B73-87C6-B74A80B1F4D4}"/>
              </a:ext>
            </a:extLst>
          </p:cNvPr>
          <p:cNvSpPr txBox="1"/>
          <p:nvPr/>
        </p:nvSpPr>
        <p:spPr>
          <a:xfrm>
            <a:off x="1917696" y="4505375"/>
            <a:ext cx="5001264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altLang="zh-CN" b="1" dirty="0"/>
              <a:t>Loc(i,j) = b + (n*i+j)*L = LOC(0,0) + (n*i+j)*L</a:t>
            </a:r>
          </a:p>
          <a:p>
            <a:pPr>
              <a:lnSpc>
                <a:spcPct val="150000"/>
              </a:lnSpc>
            </a:pPr>
            <a:r>
              <a:rPr lang="pt-BR" altLang="zh-CN" b="1" dirty="0"/>
              <a:t>0 ≤ i ≤ m-1 , 0 ≤ j ≤ n-1 </a:t>
            </a:r>
            <a:endParaRPr lang="zh-CN" altLang="en-US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766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22" grpId="0"/>
      <p:bldP spid="33" grpId="0"/>
      <p:bldP spid="35" grpId="0"/>
      <p:bldP spid="37" grpId="0" build="allAtOnce"/>
      <p:bldP spid="38" grpId="0"/>
      <p:bldP spid="38" grpId="1"/>
      <p:bldP spid="39" grpId="0"/>
      <p:bldP spid="40" grpId="0"/>
      <p:bldP spid="10" grpId="0" animBg="1"/>
      <p:bldP spid="41" grpId="0" animBg="1"/>
      <p:bldP spid="4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7" y="336873"/>
            <a:ext cx="10944225" cy="863601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kumimoji="0" lang="zh-CN" altLang="zh-CN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5.2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数组的顺序表示和实现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B8B5DE6-5760-4ADE-AEBA-2DC9AED75D6C}"/>
              </a:ext>
            </a:extLst>
          </p:cNvPr>
          <p:cNvSpPr txBox="1"/>
          <p:nvPr/>
        </p:nvSpPr>
        <p:spPr>
          <a:xfrm>
            <a:off x="1054239" y="973841"/>
            <a:ext cx="6094520" cy="453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5.2.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2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二维数组的顺序表示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D4EA637-2907-42E5-81DF-33B07B720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cs typeface="+mn-ea"/>
                <a:sym typeface="+mn-lt"/>
              </a:rPr>
              <a:t>17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D8F431D4-EDCC-402E-9F9A-6E4EE1E51B6C}"/>
              </a:ext>
            </a:extLst>
          </p:cNvPr>
          <p:cNvSpPr txBox="1"/>
          <p:nvPr/>
        </p:nvSpPr>
        <p:spPr>
          <a:xfrm>
            <a:off x="1681223" y="1566417"/>
            <a:ext cx="4773835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例</a:t>
            </a:r>
            <a:r>
              <a:rPr lang="en-US" altLang="zh-CN" dirty="0"/>
              <a:t>3</a:t>
            </a:r>
            <a:r>
              <a:rPr lang="zh-CN" altLang="en-US" dirty="0"/>
              <a:t>（续）</a:t>
            </a:r>
            <a:r>
              <a:rPr lang="en-US" altLang="zh-CN" dirty="0"/>
              <a:t> </a:t>
            </a:r>
            <a:r>
              <a:rPr lang="zh-CN" altLang="en-US" dirty="0"/>
              <a:t>二维数组</a:t>
            </a:r>
            <a:r>
              <a:rPr lang="en-US" altLang="zh-CN" dirty="0"/>
              <a:t>a[0..m-1,0..n-1]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列序优先</a:t>
            </a:r>
          </a:p>
        </p:txBody>
      </p:sp>
      <p:graphicFrame>
        <p:nvGraphicFramePr>
          <p:cNvPr id="17" name="Group 22">
            <a:extLst>
              <a:ext uri="{FF2B5EF4-FFF2-40B4-BE49-F238E27FC236}">
                <a16:creationId xmlns:a16="http://schemas.microsoft.com/office/drawing/2014/main" id="{FA77F0B4-0CCD-4F96-B409-4DF3122E2B48}"/>
              </a:ext>
            </a:extLst>
          </p:cNvPr>
          <p:cNvGraphicFramePr>
            <a:graphicFrameLocks noGrp="1"/>
          </p:cNvGraphicFramePr>
          <p:nvPr/>
        </p:nvGraphicFramePr>
        <p:xfrm>
          <a:off x="8697314" y="1013181"/>
          <a:ext cx="846905" cy="2439774"/>
        </p:xfrm>
        <a:graphic>
          <a:graphicData uri="http://schemas.openxmlformats.org/drawingml/2006/table">
            <a:tbl>
              <a:tblPr/>
              <a:tblGrid>
                <a:gridCol w="846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6629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</a:t>
                      </a:r>
                      <a:r>
                        <a:rPr kumimoji="1" lang="en-US" altLang="zh-CN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00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629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54D72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ea"/>
                          <a:sym typeface="+mn-lt"/>
                        </a:rPr>
                        <a:t>a</a:t>
                      </a:r>
                      <a:r>
                        <a:rPr kumimoji="1" lang="en-US" altLang="zh-CN" sz="18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ea"/>
                          <a:sym typeface="+mn-lt"/>
                        </a:rPr>
                        <a:t>01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629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54D72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ea"/>
                          <a:sym typeface="+mn-lt"/>
                        </a:rPr>
                        <a:t>…</a:t>
                      </a:r>
                      <a:endParaRPr kumimoji="1" lang="en-US" altLang="zh-CN" sz="18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微软雅黑"/>
                        <a:cs typeface="+mn-ea"/>
                        <a:sym typeface="+mn-lt"/>
                      </a:endParaRPr>
                    </a:p>
                  </a:txBody>
                  <a:tcPr marT="45732" marB="4573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629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</a:t>
                      </a:r>
                      <a:r>
                        <a:rPr kumimoji="1" lang="en-US" altLang="zh-CN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0n-1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629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54D72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ea"/>
                          <a:sym typeface="+mn-lt"/>
                        </a:rPr>
                        <a:t>a</a:t>
                      </a:r>
                      <a:r>
                        <a:rPr kumimoji="1" lang="en-US" altLang="zh-CN" sz="18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ea"/>
                          <a:sym typeface="+mn-lt"/>
                        </a:rPr>
                        <a:t>10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629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54D72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ea"/>
                          <a:sym typeface="+mn-lt"/>
                        </a:rPr>
                        <a:t>…</a:t>
                      </a:r>
                      <a:endParaRPr kumimoji="1" lang="en-US" altLang="zh-CN" sz="18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微软雅黑"/>
                        <a:cs typeface="+mn-ea"/>
                        <a:sym typeface="+mn-lt"/>
                      </a:endParaRPr>
                    </a:p>
                  </a:txBody>
                  <a:tcPr marT="45732" marB="4573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8" name="表格 62">
            <a:extLst>
              <a:ext uri="{FF2B5EF4-FFF2-40B4-BE49-F238E27FC236}">
                <a16:creationId xmlns:a16="http://schemas.microsoft.com/office/drawing/2014/main" id="{1FC8C4B2-BFA1-4BB8-A8E4-EFB8B29BB024}"/>
              </a:ext>
            </a:extLst>
          </p:cNvPr>
          <p:cNvGraphicFramePr>
            <a:graphicFrameLocks noGrp="1"/>
          </p:cNvGraphicFramePr>
          <p:nvPr/>
        </p:nvGraphicFramePr>
        <p:xfrm>
          <a:off x="7207071" y="1629747"/>
          <a:ext cx="87324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3246">
                  <a:extLst>
                    <a:ext uri="{9D8B030D-6E8A-4147-A177-3AD203B41FA5}">
                      <a16:colId xmlns:a16="http://schemas.microsoft.com/office/drawing/2014/main" val="8497565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87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2</a:t>
                      </a:r>
                      <a:endParaRPr lang="zh-CN" altLang="en-US" b="1" dirty="0"/>
                    </a:p>
                  </a:txBody>
                  <a:tcP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46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54995"/>
                  </a:ext>
                </a:extLst>
              </a:tr>
            </a:tbl>
          </a:graphicData>
        </a:graphic>
      </p:graphicFrame>
      <p:graphicFrame>
        <p:nvGraphicFramePr>
          <p:cNvPr id="19" name="表格 63">
            <a:extLst>
              <a:ext uri="{FF2B5EF4-FFF2-40B4-BE49-F238E27FC236}">
                <a16:creationId xmlns:a16="http://schemas.microsoft.com/office/drawing/2014/main" id="{79BE6380-E889-41A6-BCE4-EF0FA1C12D94}"/>
              </a:ext>
            </a:extLst>
          </p:cNvPr>
          <p:cNvGraphicFramePr>
            <a:graphicFrameLocks noGrp="1"/>
          </p:cNvGraphicFramePr>
          <p:nvPr/>
        </p:nvGraphicFramePr>
        <p:xfrm>
          <a:off x="7207071" y="3178432"/>
          <a:ext cx="87324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3246">
                  <a:extLst>
                    <a:ext uri="{9D8B030D-6E8A-4147-A177-3AD203B41FA5}">
                      <a16:colId xmlns:a16="http://schemas.microsoft.com/office/drawing/2014/main" val="16953677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737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m-1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30383"/>
                  </a:ext>
                </a:extLst>
              </a:tr>
            </a:tbl>
          </a:graphicData>
        </a:graphic>
      </p:graphicFrame>
      <p:sp>
        <p:nvSpPr>
          <p:cNvPr id="22" name="Text Box 39">
            <a:extLst>
              <a:ext uri="{FF2B5EF4-FFF2-40B4-BE49-F238E27FC236}">
                <a16:creationId xmlns:a16="http://schemas.microsoft.com/office/drawing/2014/main" id="{B706A39A-7FC2-41FA-80A4-D17775F494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4897" y="1566417"/>
            <a:ext cx="851579" cy="3259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base</a:t>
            </a:r>
            <a:endParaRPr lang="zh-CN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r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dim</a:t>
            </a:r>
            <a:endParaRPr lang="zh-CN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r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bounds</a:t>
            </a:r>
            <a:endParaRPr lang="zh-CN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r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r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low1</a:t>
            </a:r>
            <a:endParaRPr lang="zh-CN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r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high1</a:t>
            </a:r>
          </a:p>
          <a:p>
            <a:pPr algn="r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low2</a:t>
            </a:r>
          </a:p>
          <a:p>
            <a:pPr algn="r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high2</a:t>
            </a:r>
            <a:endParaRPr lang="zh-CN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9D7CA56-815B-402E-A236-F011C1E28BA1}"/>
              </a:ext>
            </a:extLst>
          </p:cNvPr>
          <p:cNvCxnSpPr>
            <a:endCxn id="19" idx="0"/>
          </p:cNvCxnSpPr>
          <p:nvPr/>
        </p:nvCxnSpPr>
        <p:spPr>
          <a:xfrm>
            <a:off x="7643694" y="2742267"/>
            <a:ext cx="0" cy="4361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C0928D66-6685-4C13-B209-203D26297B05}"/>
              </a:ext>
            </a:extLst>
          </p:cNvPr>
          <p:cNvCxnSpPr>
            <a:cxnSpLocks/>
          </p:cNvCxnSpPr>
          <p:nvPr/>
        </p:nvCxnSpPr>
        <p:spPr>
          <a:xfrm flipV="1">
            <a:off x="7749387" y="1156733"/>
            <a:ext cx="943257" cy="5774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Box 42">
            <a:extLst>
              <a:ext uri="{FF2B5EF4-FFF2-40B4-BE49-F238E27FC236}">
                <a16:creationId xmlns:a16="http://schemas.microsoft.com/office/drawing/2014/main" id="{2D521FC2-45E1-4346-A52C-6735D123EF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44219" y="901260"/>
            <a:ext cx="1907288" cy="5028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 + (0*m+0)L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+ (0*m+1)L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…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 + (0*m+m-1)L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b + (1*m+0)L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1800" dirty="0">
                <a:solidFill>
                  <a:srgbClr val="000000"/>
                </a:solidFill>
                <a:cs typeface="+mn-ea"/>
                <a:sym typeface="+mn-lt"/>
              </a:rPr>
              <a:t>…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b + (j*</a:t>
            </a:r>
            <a:r>
              <a:rPr lang="en-US" altLang="zh-CN" sz="1800" dirty="0" err="1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m+i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)L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 + (mn-1)L</a:t>
            </a:r>
          </a:p>
        </p:txBody>
      </p:sp>
      <p:graphicFrame>
        <p:nvGraphicFramePr>
          <p:cNvPr id="34" name="表格 63">
            <a:extLst>
              <a:ext uri="{FF2B5EF4-FFF2-40B4-BE49-F238E27FC236}">
                <a16:creationId xmlns:a16="http://schemas.microsoft.com/office/drawing/2014/main" id="{79E3B26C-1164-416C-B52E-B634ADE95281}"/>
              </a:ext>
            </a:extLst>
          </p:cNvPr>
          <p:cNvGraphicFramePr>
            <a:graphicFrameLocks noGrp="1"/>
          </p:cNvGraphicFramePr>
          <p:nvPr/>
        </p:nvGraphicFramePr>
        <p:xfrm>
          <a:off x="7207071" y="3920111"/>
          <a:ext cx="873246" cy="741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3246">
                  <a:extLst>
                    <a:ext uri="{9D8B030D-6E8A-4147-A177-3AD203B41FA5}">
                      <a16:colId xmlns:a16="http://schemas.microsoft.com/office/drawing/2014/main" val="1695367753"/>
                    </a:ext>
                  </a:extLst>
                </a:gridCol>
              </a:tblGrid>
              <a:tr h="37084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737969"/>
                  </a:ext>
                </a:extLst>
              </a:tr>
              <a:tr h="37084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n-1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30383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B857EA4-8869-4115-B734-204A71C8703E}"/>
              </a:ext>
            </a:extLst>
          </p:cNvPr>
          <p:cNvGraphicFramePr>
            <a:graphicFrameLocks noGrp="1"/>
          </p:cNvGraphicFramePr>
          <p:nvPr/>
        </p:nvGraphicFramePr>
        <p:xfrm>
          <a:off x="8692644" y="3452955"/>
          <a:ext cx="851579" cy="2439774"/>
        </p:xfrm>
        <a:graphic>
          <a:graphicData uri="http://schemas.openxmlformats.org/drawingml/2006/table">
            <a:tbl>
              <a:tblPr/>
              <a:tblGrid>
                <a:gridCol w="851579">
                  <a:extLst>
                    <a:ext uri="{9D8B030D-6E8A-4147-A177-3AD203B41FA5}">
                      <a16:colId xmlns:a16="http://schemas.microsoft.com/office/drawing/2014/main" val="1502612214"/>
                    </a:ext>
                  </a:extLst>
                </a:gridCol>
              </a:tblGrid>
              <a:tr h="406629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</a:t>
                      </a:r>
                      <a:r>
                        <a:rPr kumimoji="1" lang="en-US" altLang="zh-CN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ij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22191"/>
                  </a:ext>
                </a:extLst>
              </a:tr>
              <a:tr h="406629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54D72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1" lang="en-US" altLang="zh-CN" sz="18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微软雅黑"/>
                        <a:cs typeface="+mn-ea"/>
                        <a:sym typeface="+mn-lt"/>
                      </a:endParaRPr>
                    </a:p>
                  </a:txBody>
                  <a:tcPr marT="45732" marB="4573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174243"/>
                  </a:ext>
                </a:extLst>
              </a:tr>
              <a:tr h="406629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54D72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1" lang="en-US" altLang="zh-CN" sz="18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微软雅黑"/>
                        <a:cs typeface="+mn-ea"/>
                        <a:sym typeface="+mn-lt"/>
                      </a:endParaRPr>
                    </a:p>
                  </a:txBody>
                  <a:tcPr marT="45732" marB="4573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006603"/>
                  </a:ext>
                </a:extLst>
              </a:tr>
              <a:tr h="406629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1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32" marB="4573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295393"/>
                  </a:ext>
                </a:extLst>
              </a:tr>
              <a:tr h="406629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54D72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1" lang="en-US" altLang="zh-CN" sz="18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微软雅黑"/>
                        <a:cs typeface="+mn-ea"/>
                        <a:sym typeface="+mn-lt"/>
                      </a:endParaRPr>
                    </a:p>
                  </a:txBody>
                  <a:tcPr marT="45732" marB="4573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383285"/>
                  </a:ext>
                </a:extLst>
              </a:tr>
              <a:tr h="406629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</a:t>
                      </a:r>
                      <a:r>
                        <a:rPr kumimoji="1" lang="en-US" altLang="zh-CN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m-1n-1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319458"/>
                  </a:ext>
                </a:extLst>
              </a:tr>
            </a:tbl>
          </a:graphicData>
        </a:graphic>
      </p:graphicFrame>
      <p:sp>
        <p:nvSpPr>
          <p:cNvPr id="35" name="文本框 34">
            <a:extLst>
              <a:ext uri="{FF2B5EF4-FFF2-40B4-BE49-F238E27FC236}">
                <a16:creationId xmlns:a16="http://schemas.microsoft.com/office/drawing/2014/main" id="{7EEA483F-795A-4611-9F58-13259FDF2A00}"/>
              </a:ext>
            </a:extLst>
          </p:cNvPr>
          <p:cNvSpPr txBox="1"/>
          <p:nvPr/>
        </p:nvSpPr>
        <p:spPr>
          <a:xfrm>
            <a:off x="1672342" y="1981318"/>
            <a:ext cx="3935811" cy="458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u"/>
            </a:pPr>
            <a:r>
              <a:rPr lang="zh-CN" altLang="en-US" sz="18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分析数据元素</a:t>
            </a:r>
            <a:r>
              <a:rPr lang="en-US" altLang="zh-CN" sz="1800" b="1" dirty="0">
                <a:solidFill>
                  <a:srgbClr val="FF0000"/>
                </a:solidFill>
                <a:latin typeface="Times New Roman"/>
                <a:ea typeface="微软雅黑"/>
                <a:cs typeface="+mn-ea"/>
                <a:sym typeface="+mn-lt"/>
              </a:rPr>
              <a:t>a</a:t>
            </a:r>
            <a:r>
              <a:rPr lang="en-US" altLang="zh-CN" sz="1800" b="1" baseline="-25000" dirty="0">
                <a:solidFill>
                  <a:srgbClr val="FF0000"/>
                </a:solidFill>
                <a:latin typeface="Times New Roman"/>
                <a:ea typeface="微软雅黑"/>
                <a:cs typeface="+mn-ea"/>
                <a:sym typeface="+mn-lt"/>
              </a:rPr>
              <a:t>ij</a:t>
            </a:r>
            <a:r>
              <a:rPr lang="zh-CN" altLang="en-US" sz="1800" b="1" dirty="0">
                <a:solidFill>
                  <a:srgbClr val="FF0000"/>
                </a:solidFill>
                <a:latin typeface="Times New Roman"/>
                <a:ea typeface="微软雅黑"/>
                <a:cs typeface="+mn-ea"/>
                <a:sym typeface="+mn-lt"/>
              </a:rPr>
              <a:t>的地址计算公式。</a:t>
            </a:r>
            <a:endParaRPr lang="en-US" altLang="zh-CN" sz="18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3A2E259-1D6B-4C3A-B028-D3990CA1DF64}"/>
              </a:ext>
            </a:extLst>
          </p:cNvPr>
          <p:cNvSpPr txBox="1"/>
          <p:nvPr/>
        </p:nvSpPr>
        <p:spPr>
          <a:xfrm>
            <a:off x="1730644" y="2372878"/>
            <a:ext cx="4035367" cy="416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Tx/>
              <a:buFont typeface="Wingdings" panose="05000000000000000000" pitchFamily="2" charset="2"/>
              <a:buChar char="n"/>
            </a:pPr>
            <a:r>
              <a:rPr lang="zh-CN" altLang="en-US" dirty="0"/>
              <a:t>分析</a:t>
            </a:r>
            <a:r>
              <a:rPr lang="en-US" altLang="zh-CN" dirty="0">
                <a:cs typeface="+mn-ea"/>
                <a:sym typeface="+mn-lt"/>
              </a:rPr>
              <a:t>a</a:t>
            </a:r>
            <a:r>
              <a:rPr lang="en-US" altLang="zh-CN" baseline="-25000" dirty="0">
                <a:cs typeface="+mn-ea"/>
                <a:sym typeface="+mn-lt"/>
              </a:rPr>
              <a:t>ij</a:t>
            </a:r>
            <a:r>
              <a:rPr lang="zh-CN" altLang="en-US" dirty="0"/>
              <a:t>前面要存放多少个元素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CE764BA-FDFD-4425-8659-4193B6F9D908}"/>
              </a:ext>
            </a:extLst>
          </p:cNvPr>
          <p:cNvSpPr txBox="1"/>
          <p:nvPr/>
        </p:nvSpPr>
        <p:spPr>
          <a:xfrm>
            <a:off x="2021219" y="2721883"/>
            <a:ext cx="4481535" cy="1297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dirty="0"/>
              <a:t>当采用</a:t>
            </a:r>
            <a:r>
              <a:rPr lang="zh-CN" altLang="en-US" dirty="0">
                <a:solidFill>
                  <a:srgbClr val="FF0000"/>
                </a:solidFill>
              </a:rPr>
              <a:t>逐列存放</a:t>
            </a:r>
            <a:r>
              <a:rPr lang="zh-CN" altLang="en-US" dirty="0"/>
              <a:t>方式时，前面有 </a:t>
            </a:r>
            <a:r>
              <a:rPr lang="en-US" altLang="zh-CN" dirty="0">
                <a:solidFill>
                  <a:srgbClr val="FF0000"/>
                </a:solidFill>
              </a:rPr>
              <a:t>j </a:t>
            </a:r>
            <a:r>
              <a:rPr lang="zh-CN" altLang="en-US" dirty="0">
                <a:solidFill>
                  <a:srgbClr val="FF0000"/>
                </a:solidFill>
              </a:rPr>
              <a:t>列</a:t>
            </a:r>
            <a:r>
              <a:rPr lang="zh-CN" altLang="en-US" dirty="0"/>
              <a:t>，每</a:t>
            </a:r>
            <a:endParaRPr lang="en-US" altLang="zh-CN" dirty="0"/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dirty="0"/>
              <a:t>列有 </a:t>
            </a:r>
            <a:r>
              <a:rPr lang="en-US" altLang="zh-CN" dirty="0"/>
              <a:t>m </a:t>
            </a:r>
            <a:r>
              <a:rPr lang="zh-CN" altLang="en-US" dirty="0"/>
              <a:t>个数据元素，共有 </a:t>
            </a:r>
            <a:r>
              <a:rPr lang="en-US" altLang="zh-CN" dirty="0">
                <a:solidFill>
                  <a:srgbClr val="FF0000"/>
                </a:solidFill>
              </a:rPr>
              <a:t>j*m </a:t>
            </a:r>
            <a:r>
              <a:rPr lang="zh-CN" altLang="en-US" dirty="0">
                <a:solidFill>
                  <a:srgbClr val="FF0000"/>
                </a:solidFill>
              </a:rPr>
              <a:t>个数据元素</a:t>
            </a:r>
            <a:r>
              <a:rPr lang="zh-CN" altLang="en-US" dirty="0"/>
              <a:t>。</a:t>
            </a:r>
            <a:endParaRPr lang="en-US" altLang="zh-CN" dirty="0"/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800" dirty="0"/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dirty="0"/>
              <a:t>第 </a:t>
            </a:r>
            <a:r>
              <a:rPr lang="en-US" altLang="zh-CN" dirty="0"/>
              <a:t>j </a:t>
            </a:r>
            <a:r>
              <a:rPr lang="zh-CN" altLang="en-US" dirty="0"/>
              <a:t>列中，</a:t>
            </a:r>
            <a:r>
              <a:rPr lang="en-US" altLang="zh-CN" dirty="0">
                <a:cs typeface="+mn-ea"/>
                <a:sym typeface="+mn-lt"/>
              </a:rPr>
              <a:t> a</a:t>
            </a:r>
            <a:r>
              <a:rPr lang="en-US" altLang="zh-CN" baseline="-25000" dirty="0">
                <a:cs typeface="+mn-ea"/>
                <a:sym typeface="+mn-lt"/>
              </a:rPr>
              <a:t>ij</a:t>
            </a:r>
            <a:r>
              <a:rPr lang="zh-CN" altLang="en-US" dirty="0"/>
              <a:t>前面还需要存放 </a:t>
            </a:r>
            <a:r>
              <a:rPr lang="en-US" altLang="zh-CN" dirty="0"/>
              <a:t>i </a:t>
            </a:r>
            <a:r>
              <a:rPr lang="zh-CN" altLang="en-US" dirty="0"/>
              <a:t>个数据元素。</a:t>
            </a: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DEDFFF70-3568-4BCD-9EB8-888C7DDCD728}"/>
              </a:ext>
            </a:extLst>
          </p:cNvPr>
          <p:cNvSpPr/>
          <p:nvPr/>
        </p:nvSpPr>
        <p:spPr>
          <a:xfrm>
            <a:off x="1239835" y="4219073"/>
            <a:ext cx="677861" cy="23513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40F5BA7-C962-49A9-A488-B675407B7785}"/>
              </a:ext>
            </a:extLst>
          </p:cNvPr>
          <p:cNvSpPr txBox="1"/>
          <p:nvPr/>
        </p:nvSpPr>
        <p:spPr>
          <a:xfrm>
            <a:off x="2004553" y="4136117"/>
            <a:ext cx="3958299" cy="417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dirty="0"/>
              <a:t>前面存放的数据元素的总个数是</a:t>
            </a:r>
            <a:r>
              <a:rPr lang="en-US" altLang="zh-CN" dirty="0"/>
              <a:t>j*</a:t>
            </a:r>
            <a:r>
              <a:rPr lang="en-US" altLang="zh-CN" dirty="0" err="1"/>
              <a:t>m+i</a:t>
            </a:r>
            <a:r>
              <a:rPr lang="zh-CN" altLang="en-US" dirty="0"/>
              <a:t>。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5C7F086-6BF6-4B73-87C6-B74A80B1F4D4}"/>
              </a:ext>
            </a:extLst>
          </p:cNvPr>
          <p:cNvSpPr txBox="1"/>
          <p:nvPr/>
        </p:nvSpPr>
        <p:spPr>
          <a:xfrm>
            <a:off x="1917696" y="4505375"/>
            <a:ext cx="5001264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altLang="zh-CN" b="1" dirty="0"/>
              <a:t>Loc(i,j) = b + (</a:t>
            </a:r>
            <a:r>
              <a:rPr lang="en-US" altLang="zh-CN" b="1" dirty="0">
                <a:solidFill>
                  <a:srgbClr val="262626"/>
                </a:solidFill>
              </a:rPr>
              <a:t>j*</a:t>
            </a:r>
            <a:r>
              <a:rPr lang="en-US" altLang="zh-CN" b="1" dirty="0" err="1">
                <a:solidFill>
                  <a:srgbClr val="262626"/>
                </a:solidFill>
              </a:rPr>
              <a:t>m+i</a:t>
            </a:r>
            <a:r>
              <a:rPr lang="pt-BR" altLang="zh-CN" b="1" dirty="0"/>
              <a:t>)*L = LOC(0,0) + (</a:t>
            </a:r>
            <a:r>
              <a:rPr lang="en-US" altLang="zh-CN" b="1" dirty="0">
                <a:solidFill>
                  <a:srgbClr val="262626"/>
                </a:solidFill>
              </a:rPr>
              <a:t>j*</a:t>
            </a:r>
            <a:r>
              <a:rPr lang="en-US" altLang="zh-CN" b="1" dirty="0" err="1">
                <a:solidFill>
                  <a:srgbClr val="262626"/>
                </a:solidFill>
              </a:rPr>
              <a:t>m+i</a:t>
            </a:r>
            <a:r>
              <a:rPr lang="pt-BR" altLang="zh-CN" b="1" dirty="0"/>
              <a:t>)*L</a:t>
            </a:r>
          </a:p>
          <a:p>
            <a:pPr>
              <a:lnSpc>
                <a:spcPct val="150000"/>
              </a:lnSpc>
            </a:pPr>
            <a:r>
              <a:rPr lang="pt-BR" altLang="zh-CN" b="1" dirty="0"/>
              <a:t>0 ≤ i ≤ m-1 , 0 ≤ j ≤ n-1 </a:t>
            </a:r>
            <a:endParaRPr lang="zh-CN" altLang="en-US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041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22" grpId="0"/>
      <p:bldP spid="33" grpId="0"/>
      <p:bldP spid="35" grpId="0"/>
      <p:bldP spid="39" grpId="0"/>
      <p:bldP spid="40" grpId="0"/>
      <p:bldP spid="10" grpId="0" animBg="1"/>
      <p:bldP spid="41" grpId="0" animBg="1"/>
      <p:bldP spid="4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Box 76">
            <a:extLst>
              <a:ext uri="{FF2B5EF4-FFF2-40B4-BE49-F238E27FC236}">
                <a16:creationId xmlns:a16="http://schemas.microsoft.com/office/drawing/2014/main" id="{E58D3A7E-14F0-4551-9A6F-F7F82377C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959" y="969173"/>
            <a:ext cx="3322343" cy="77662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00000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维数组按</a:t>
            </a:r>
            <a:r>
              <a:rPr lang="zh-CN" altLang="en-US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行序关系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的分解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低下标优先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)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EF75579-EA94-400B-A42A-7813E142B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cs typeface="+mn-ea"/>
                <a:sym typeface="+mn-lt"/>
              </a:rPr>
              <a:t>18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标题 1">
            <a:extLst>
              <a:ext uri="{FF2B5EF4-FFF2-40B4-BE49-F238E27FC236}">
                <a16:creationId xmlns:a16="http://schemas.microsoft.com/office/drawing/2014/main" id="{5F736EC6-0F5C-4C62-9518-F187ED01CEC4}"/>
              </a:ext>
            </a:extLst>
          </p:cNvPr>
          <p:cNvSpPr txBox="1">
            <a:spLocks/>
          </p:cNvSpPr>
          <p:nvPr/>
        </p:nvSpPr>
        <p:spPr>
          <a:xfrm>
            <a:off x="623887" y="336873"/>
            <a:ext cx="10944225" cy="863601"/>
          </a:xfrm>
        </p:spPr>
        <p:txBody>
          <a:bodyPr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zh-CN" spc="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5.2</a:t>
            </a:r>
            <a:r>
              <a:rPr lang="en-US" altLang="zh-CN" spc="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pc="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数组的顺序表示和实现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89372716-5319-44C7-BE3B-66F50050A226}"/>
              </a:ext>
            </a:extLst>
          </p:cNvPr>
          <p:cNvSpPr txBox="1"/>
          <p:nvPr/>
        </p:nvSpPr>
        <p:spPr>
          <a:xfrm>
            <a:off x="4901838" y="1619794"/>
            <a:ext cx="2635431" cy="369332"/>
          </a:xfrm>
          <a:prstGeom prst="rect">
            <a:avLst/>
          </a:prstGeom>
          <a:noFill/>
          <a:ln>
            <a:solidFill>
              <a:srgbClr val="CCFFF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A[k</a:t>
            </a:r>
            <a:r>
              <a:rPr lang="en-US" altLang="zh-CN" baseline="-25000" dirty="0"/>
              <a:t>1</a:t>
            </a:r>
            <a:r>
              <a:rPr lang="en-US" altLang="zh-CN" dirty="0"/>
              <a:t>] [k</a:t>
            </a:r>
            <a:r>
              <a:rPr lang="en-US" altLang="zh-CN" baseline="-25000" dirty="0"/>
              <a:t>2</a:t>
            </a:r>
            <a:r>
              <a:rPr lang="en-US" altLang="zh-CN" dirty="0"/>
              <a:t>] [k</a:t>
            </a:r>
            <a:r>
              <a:rPr lang="en-US" altLang="zh-CN" baseline="-25000" dirty="0"/>
              <a:t>3</a:t>
            </a:r>
            <a:r>
              <a:rPr lang="en-US" altLang="zh-CN" dirty="0"/>
              <a:t>]…… [</a:t>
            </a:r>
            <a:r>
              <a:rPr lang="en-US" altLang="zh-CN" dirty="0" err="1"/>
              <a:t>kn</a:t>
            </a:r>
            <a:r>
              <a:rPr lang="en-US" altLang="zh-CN" dirty="0"/>
              <a:t>]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C0574C9-9F67-4A6B-837A-9FDEE8E4F9C5}"/>
              </a:ext>
            </a:extLst>
          </p:cNvPr>
          <p:cNvSpPr txBox="1"/>
          <p:nvPr/>
        </p:nvSpPr>
        <p:spPr>
          <a:xfrm>
            <a:off x="1851535" y="2757854"/>
            <a:ext cx="2635431" cy="369332"/>
          </a:xfrm>
          <a:prstGeom prst="rect">
            <a:avLst/>
          </a:prstGeom>
          <a:noFill/>
          <a:ln>
            <a:solidFill>
              <a:srgbClr val="CCFFFF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A[0] </a:t>
            </a:r>
            <a:r>
              <a:rPr lang="en-US" altLang="zh-CN" dirty="0"/>
              <a:t>[k</a:t>
            </a:r>
            <a:r>
              <a:rPr lang="en-US" altLang="zh-CN" baseline="-25000" dirty="0"/>
              <a:t>2</a:t>
            </a:r>
            <a:r>
              <a:rPr lang="en-US" altLang="zh-CN" dirty="0"/>
              <a:t>] [k</a:t>
            </a:r>
            <a:r>
              <a:rPr lang="en-US" altLang="zh-CN" baseline="-25000" dirty="0"/>
              <a:t>3</a:t>
            </a:r>
            <a:r>
              <a:rPr lang="en-US" altLang="zh-CN" dirty="0"/>
              <a:t>]…… [</a:t>
            </a:r>
            <a:r>
              <a:rPr lang="en-US" altLang="zh-CN" dirty="0" err="1"/>
              <a:t>kn</a:t>
            </a:r>
            <a:r>
              <a:rPr lang="en-US" altLang="zh-CN" dirty="0"/>
              <a:t>]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172687B-9E68-422A-AECF-F596A2E008ED}"/>
              </a:ext>
            </a:extLst>
          </p:cNvPr>
          <p:cNvSpPr txBox="1"/>
          <p:nvPr/>
        </p:nvSpPr>
        <p:spPr>
          <a:xfrm>
            <a:off x="4882688" y="2775798"/>
            <a:ext cx="2635431" cy="369332"/>
          </a:xfrm>
          <a:prstGeom prst="rect">
            <a:avLst/>
          </a:prstGeom>
          <a:noFill/>
          <a:ln>
            <a:solidFill>
              <a:srgbClr val="CCFFFF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A[</a:t>
            </a:r>
            <a:r>
              <a:rPr lang="en-US" altLang="zh-CN" dirty="0" err="1">
                <a:solidFill>
                  <a:srgbClr val="FF0000"/>
                </a:solidFill>
              </a:rPr>
              <a:t>i</a:t>
            </a:r>
            <a:r>
              <a:rPr lang="en-US" altLang="zh-CN" dirty="0">
                <a:solidFill>
                  <a:srgbClr val="FF0000"/>
                </a:solidFill>
              </a:rPr>
              <a:t>] </a:t>
            </a:r>
            <a:r>
              <a:rPr lang="en-US" altLang="zh-CN" dirty="0"/>
              <a:t>[k</a:t>
            </a:r>
            <a:r>
              <a:rPr lang="en-US" altLang="zh-CN" baseline="-25000" dirty="0"/>
              <a:t>2</a:t>
            </a:r>
            <a:r>
              <a:rPr lang="en-US" altLang="zh-CN" dirty="0"/>
              <a:t>] [k</a:t>
            </a:r>
            <a:r>
              <a:rPr lang="en-US" altLang="zh-CN" baseline="-25000" dirty="0"/>
              <a:t>3</a:t>
            </a:r>
            <a:r>
              <a:rPr lang="en-US" altLang="zh-CN" dirty="0"/>
              <a:t>]…… [</a:t>
            </a:r>
            <a:r>
              <a:rPr lang="en-US" altLang="zh-CN" dirty="0" err="1"/>
              <a:t>kn</a:t>
            </a:r>
            <a:r>
              <a:rPr lang="en-US" altLang="zh-CN" dirty="0"/>
              <a:t>]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F731126C-4CC4-410F-9C29-AACC8F3A399C}"/>
              </a:ext>
            </a:extLst>
          </p:cNvPr>
          <p:cNvSpPr txBox="1"/>
          <p:nvPr/>
        </p:nvSpPr>
        <p:spPr>
          <a:xfrm>
            <a:off x="7913841" y="2775798"/>
            <a:ext cx="2635431" cy="369332"/>
          </a:xfrm>
          <a:prstGeom prst="rect">
            <a:avLst/>
          </a:prstGeom>
          <a:noFill/>
          <a:ln>
            <a:solidFill>
              <a:srgbClr val="CCFFFF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A[k</a:t>
            </a:r>
            <a:r>
              <a:rPr lang="en-US" altLang="zh-CN" baseline="-25000" dirty="0">
                <a:solidFill>
                  <a:srgbClr val="FF0000"/>
                </a:solidFill>
              </a:rPr>
              <a:t>1</a:t>
            </a:r>
            <a:r>
              <a:rPr lang="en-US" altLang="zh-CN" dirty="0">
                <a:solidFill>
                  <a:srgbClr val="FF0000"/>
                </a:solidFill>
              </a:rPr>
              <a:t>-1] </a:t>
            </a:r>
            <a:r>
              <a:rPr lang="en-US" altLang="zh-CN" dirty="0"/>
              <a:t>[k</a:t>
            </a:r>
            <a:r>
              <a:rPr lang="en-US" altLang="zh-CN" baseline="-25000" dirty="0"/>
              <a:t>2</a:t>
            </a:r>
            <a:r>
              <a:rPr lang="en-US" altLang="zh-CN" dirty="0"/>
              <a:t>] [k</a:t>
            </a:r>
            <a:r>
              <a:rPr lang="en-US" altLang="zh-CN" baseline="-25000" dirty="0"/>
              <a:t>3</a:t>
            </a:r>
            <a:r>
              <a:rPr lang="en-US" altLang="zh-CN" dirty="0"/>
              <a:t>]…… [</a:t>
            </a:r>
            <a:r>
              <a:rPr lang="en-US" altLang="zh-CN" dirty="0" err="1"/>
              <a:t>kn</a:t>
            </a:r>
            <a:r>
              <a:rPr lang="en-US" altLang="zh-CN" dirty="0"/>
              <a:t>]</a:t>
            </a:r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43DFF4CE-AC09-4401-B4AF-DD33279E5DAA}"/>
              </a:ext>
            </a:extLst>
          </p:cNvPr>
          <p:cNvSpPr txBox="1"/>
          <p:nvPr/>
        </p:nvSpPr>
        <p:spPr>
          <a:xfrm>
            <a:off x="1846455" y="3998750"/>
            <a:ext cx="2635431" cy="369332"/>
          </a:xfrm>
          <a:prstGeom prst="rect">
            <a:avLst/>
          </a:prstGeom>
          <a:noFill/>
          <a:ln>
            <a:solidFill>
              <a:srgbClr val="CCFFFF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A[</a:t>
            </a:r>
            <a:r>
              <a:rPr lang="en-US" altLang="zh-CN" dirty="0" err="1"/>
              <a:t>i</a:t>
            </a:r>
            <a:r>
              <a:rPr lang="en-US" altLang="zh-CN" dirty="0"/>
              <a:t>] [0] [k</a:t>
            </a:r>
            <a:r>
              <a:rPr lang="en-US" altLang="zh-CN" baseline="-25000" dirty="0"/>
              <a:t>3</a:t>
            </a:r>
            <a:r>
              <a:rPr lang="en-US" altLang="zh-CN" dirty="0"/>
              <a:t>]…… [</a:t>
            </a:r>
            <a:r>
              <a:rPr lang="en-US" altLang="zh-CN" dirty="0" err="1"/>
              <a:t>kn</a:t>
            </a:r>
            <a:r>
              <a:rPr lang="en-US" altLang="zh-CN" dirty="0"/>
              <a:t>]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08A96BD8-8753-4BA1-8356-0C6C0A660B4F}"/>
              </a:ext>
            </a:extLst>
          </p:cNvPr>
          <p:cNvSpPr txBox="1"/>
          <p:nvPr/>
        </p:nvSpPr>
        <p:spPr>
          <a:xfrm>
            <a:off x="4877608" y="4016694"/>
            <a:ext cx="2635431" cy="369332"/>
          </a:xfrm>
          <a:prstGeom prst="rect">
            <a:avLst/>
          </a:prstGeom>
          <a:noFill/>
          <a:ln>
            <a:solidFill>
              <a:srgbClr val="CCFFFF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A[</a:t>
            </a:r>
            <a:r>
              <a:rPr lang="en-US" altLang="zh-CN" dirty="0" err="1"/>
              <a:t>i</a:t>
            </a:r>
            <a:r>
              <a:rPr lang="en-US" altLang="zh-CN" dirty="0"/>
              <a:t>] [j] [k</a:t>
            </a:r>
            <a:r>
              <a:rPr lang="en-US" altLang="zh-CN" baseline="-25000" dirty="0"/>
              <a:t>3</a:t>
            </a:r>
            <a:r>
              <a:rPr lang="en-US" altLang="zh-CN" dirty="0"/>
              <a:t>]…… [</a:t>
            </a:r>
            <a:r>
              <a:rPr lang="en-US" altLang="zh-CN" dirty="0" err="1"/>
              <a:t>kn</a:t>
            </a:r>
            <a:r>
              <a:rPr lang="en-US" altLang="zh-CN" dirty="0"/>
              <a:t>]</a:t>
            </a:r>
            <a:endParaRPr lang="zh-CN" altLang="en-US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B726F9A-52A0-460E-8646-22E5E72991E4}"/>
              </a:ext>
            </a:extLst>
          </p:cNvPr>
          <p:cNvSpPr txBox="1"/>
          <p:nvPr/>
        </p:nvSpPr>
        <p:spPr>
          <a:xfrm>
            <a:off x="7908761" y="4016694"/>
            <a:ext cx="2635431" cy="369332"/>
          </a:xfrm>
          <a:prstGeom prst="rect">
            <a:avLst/>
          </a:prstGeom>
          <a:noFill/>
          <a:ln>
            <a:solidFill>
              <a:srgbClr val="CCFFFF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A[</a:t>
            </a:r>
            <a:r>
              <a:rPr lang="en-US" altLang="zh-CN" dirty="0" err="1"/>
              <a:t>i</a:t>
            </a:r>
            <a:r>
              <a:rPr lang="en-US" altLang="zh-CN" dirty="0"/>
              <a:t>] [k</a:t>
            </a:r>
            <a:r>
              <a:rPr lang="en-US" altLang="zh-CN" baseline="-25000" dirty="0"/>
              <a:t>2</a:t>
            </a:r>
            <a:r>
              <a:rPr lang="en-US" altLang="zh-CN" dirty="0"/>
              <a:t>-1] [k</a:t>
            </a:r>
            <a:r>
              <a:rPr lang="en-US" altLang="zh-CN" baseline="-25000" dirty="0"/>
              <a:t>3</a:t>
            </a:r>
            <a:r>
              <a:rPr lang="en-US" altLang="zh-CN" dirty="0"/>
              <a:t>]…… [</a:t>
            </a:r>
            <a:r>
              <a:rPr lang="en-US" altLang="zh-CN" dirty="0" err="1"/>
              <a:t>kn</a:t>
            </a:r>
            <a:r>
              <a:rPr lang="en-US" altLang="zh-CN" dirty="0"/>
              <a:t>]</a:t>
            </a:r>
            <a:endParaRPr lang="zh-CN" altLang="en-US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9257D888-9774-4DC8-BB19-8046DE8BB81E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 flipH="1">
            <a:off x="3169251" y="1989126"/>
            <a:ext cx="3050303" cy="7687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D15F808D-B4A7-4F57-864C-8D7DE60DDF27}"/>
              </a:ext>
            </a:extLst>
          </p:cNvPr>
          <p:cNvCxnSpPr>
            <a:cxnSpLocks/>
            <a:stCxn id="47" idx="2"/>
            <a:endCxn id="49" idx="0"/>
          </p:cNvCxnSpPr>
          <p:nvPr/>
        </p:nvCxnSpPr>
        <p:spPr>
          <a:xfrm flipH="1">
            <a:off x="6200404" y="1989126"/>
            <a:ext cx="19150" cy="7866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1E2AE53-DAB4-4C15-BBC1-4113D50EE570}"/>
              </a:ext>
            </a:extLst>
          </p:cNvPr>
          <p:cNvCxnSpPr>
            <a:stCxn id="47" idx="2"/>
            <a:endCxn id="50" idx="0"/>
          </p:cNvCxnSpPr>
          <p:nvPr/>
        </p:nvCxnSpPr>
        <p:spPr>
          <a:xfrm>
            <a:off x="6219554" y="1989126"/>
            <a:ext cx="3012003" cy="7866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F0152C6C-1AC5-4906-A98F-401A0579B05F}"/>
              </a:ext>
            </a:extLst>
          </p:cNvPr>
          <p:cNvCxnSpPr>
            <a:stCxn id="49" idx="2"/>
            <a:endCxn id="55" idx="0"/>
          </p:cNvCxnSpPr>
          <p:nvPr/>
        </p:nvCxnSpPr>
        <p:spPr>
          <a:xfrm flipH="1">
            <a:off x="3164171" y="3145130"/>
            <a:ext cx="3036233" cy="8536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135FFD6-8978-4D79-8D9A-8522E9690C31}"/>
              </a:ext>
            </a:extLst>
          </p:cNvPr>
          <p:cNvCxnSpPr>
            <a:stCxn id="49" idx="2"/>
            <a:endCxn id="56" idx="0"/>
          </p:cNvCxnSpPr>
          <p:nvPr/>
        </p:nvCxnSpPr>
        <p:spPr>
          <a:xfrm flipH="1">
            <a:off x="6195324" y="3145130"/>
            <a:ext cx="5080" cy="8715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F0A7D1E3-02F7-40DC-879A-E9E15D73D8A3}"/>
              </a:ext>
            </a:extLst>
          </p:cNvPr>
          <p:cNvCxnSpPr>
            <a:stCxn id="49" idx="2"/>
            <a:endCxn id="57" idx="0"/>
          </p:cNvCxnSpPr>
          <p:nvPr/>
        </p:nvCxnSpPr>
        <p:spPr>
          <a:xfrm>
            <a:off x="6200404" y="3145130"/>
            <a:ext cx="3026073" cy="8715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Box 76">
            <a:extLst>
              <a:ext uri="{FF2B5EF4-FFF2-40B4-BE49-F238E27FC236}">
                <a16:creationId xmlns:a16="http://schemas.microsoft.com/office/drawing/2014/main" id="{C6729961-D7D4-467C-89BC-570D474260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689" y="1576539"/>
            <a:ext cx="1109057" cy="417165"/>
          </a:xfrm>
          <a:prstGeom prst="rect">
            <a:avLst/>
          </a:prstGeom>
          <a:solidFill>
            <a:srgbClr val="CCFFFF"/>
          </a:solidFill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00000"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维数组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Text Box 76">
            <a:extLst>
              <a:ext uri="{FF2B5EF4-FFF2-40B4-BE49-F238E27FC236}">
                <a16:creationId xmlns:a16="http://schemas.microsoft.com/office/drawing/2014/main" id="{3D161A2A-1F29-4D8E-99D2-A08B0F374B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1779" y="1905604"/>
            <a:ext cx="2896117" cy="41716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00000"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分解成了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k</a:t>
            </a:r>
            <a:r>
              <a:rPr lang="en-US" altLang="zh-CN" sz="1800" baseline="-25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个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n-1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维数组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0" name="Text Box 76">
            <a:extLst>
              <a:ext uri="{FF2B5EF4-FFF2-40B4-BE49-F238E27FC236}">
                <a16:creationId xmlns:a16="http://schemas.microsoft.com/office/drawing/2014/main" id="{ADB91857-414C-4F0B-A405-429F116D9A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8369" y="3204666"/>
            <a:ext cx="2635431" cy="41716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00000"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分解成了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k</a:t>
            </a:r>
            <a:r>
              <a:rPr lang="en-US" altLang="zh-CN" sz="1800" baseline="-25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个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n-2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维数组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1" name="Text Box 76">
            <a:extLst>
              <a:ext uri="{FF2B5EF4-FFF2-40B4-BE49-F238E27FC236}">
                <a16:creationId xmlns:a16="http://schemas.microsoft.com/office/drawing/2014/main" id="{4E7C786E-ECEB-476F-AE22-EDBC44626B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5063" y="2110164"/>
            <a:ext cx="310892" cy="41716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00000"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…</a:t>
            </a:r>
          </a:p>
        </p:txBody>
      </p:sp>
      <p:sp>
        <p:nvSpPr>
          <p:cNvPr id="62" name="Text Box 76">
            <a:extLst>
              <a:ext uri="{FF2B5EF4-FFF2-40B4-BE49-F238E27FC236}">
                <a16:creationId xmlns:a16="http://schemas.microsoft.com/office/drawing/2014/main" id="{D6672EE9-6593-4D7D-BA94-1027336100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9113" y="2123273"/>
            <a:ext cx="310892" cy="41716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00000"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…</a:t>
            </a:r>
          </a:p>
        </p:txBody>
      </p:sp>
      <p:sp>
        <p:nvSpPr>
          <p:cNvPr id="63" name="Text Box 76">
            <a:extLst>
              <a:ext uri="{FF2B5EF4-FFF2-40B4-BE49-F238E27FC236}">
                <a16:creationId xmlns:a16="http://schemas.microsoft.com/office/drawing/2014/main" id="{A95A3722-BD76-419B-A15C-DDDF78D69B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96" y="2670408"/>
            <a:ext cx="310892" cy="41716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00000"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…</a:t>
            </a:r>
          </a:p>
        </p:txBody>
      </p:sp>
      <p:sp>
        <p:nvSpPr>
          <p:cNvPr id="64" name="Text Box 76">
            <a:extLst>
              <a:ext uri="{FF2B5EF4-FFF2-40B4-BE49-F238E27FC236}">
                <a16:creationId xmlns:a16="http://schemas.microsoft.com/office/drawing/2014/main" id="{9A192589-A0A6-44EC-9C07-7F2115DF61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0329" y="2676472"/>
            <a:ext cx="310892" cy="41716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00000"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…</a:t>
            </a:r>
          </a:p>
        </p:txBody>
      </p:sp>
      <p:sp>
        <p:nvSpPr>
          <p:cNvPr id="65" name="Text Box 76">
            <a:extLst>
              <a:ext uri="{FF2B5EF4-FFF2-40B4-BE49-F238E27FC236}">
                <a16:creationId xmlns:a16="http://schemas.microsoft.com/office/drawing/2014/main" id="{A7A8C44B-0B93-4567-8E7C-80F5F7B1E9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5063" y="3304260"/>
            <a:ext cx="310892" cy="41716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00000"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…</a:t>
            </a:r>
          </a:p>
        </p:txBody>
      </p:sp>
      <p:sp>
        <p:nvSpPr>
          <p:cNvPr id="66" name="Text Box 76">
            <a:extLst>
              <a:ext uri="{FF2B5EF4-FFF2-40B4-BE49-F238E27FC236}">
                <a16:creationId xmlns:a16="http://schemas.microsoft.com/office/drawing/2014/main" id="{C7EE28C2-914B-4A9A-AD1D-48A70B2EDF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7931" y="3304259"/>
            <a:ext cx="310892" cy="41716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00000"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…</a:t>
            </a:r>
          </a:p>
        </p:txBody>
      </p:sp>
      <p:sp>
        <p:nvSpPr>
          <p:cNvPr id="67" name="Text Box 76">
            <a:extLst>
              <a:ext uri="{FF2B5EF4-FFF2-40B4-BE49-F238E27FC236}">
                <a16:creationId xmlns:a16="http://schemas.microsoft.com/office/drawing/2014/main" id="{32C95221-94F1-41E2-88EE-60450B48A4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2080" y="3849289"/>
            <a:ext cx="310892" cy="41716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00000"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…</a:t>
            </a:r>
          </a:p>
        </p:txBody>
      </p:sp>
      <p:sp>
        <p:nvSpPr>
          <p:cNvPr id="68" name="Text Box 76">
            <a:extLst>
              <a:ext uri="{FF2B5EF4-FFF2-40B4-BE49-F238E27FC236}">
                <a16:creationId xmlns:a16="http://schemas.microsoft.com/office/drawing/2014/main" id="{B7B658DD-DE2D-4F81-AC3A-A9B8C4176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249" y="3848923"/>
            <a:ext cx="310892" cy="41716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00000"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…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B8EAD3B8-5071-4401-A17C-1BAE4A96748A}"/>
              </a:ext>
            </a:extLst>
          </p:cNvPr>
          <p:cNvSpPr txBox="1"/>
          <p:nvPr/>
        </p:nvSpPr>
        <p:spPr>
          <a:xfrm>
            <a:off x="1846455" y="4927217"/>
            <a:ext cx="8178999" cy="8735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行序优先存放，元素</a:t>
            </a:r>
            <a:r>
              <a:rPr lang="en-US" altLang="zh-CN" dirty="0"/>
              <a:t>A[i</a:t>
            </a:r>
            <a:r>
              <a:rPr lang="en-US" altLang="zh-CN" baseline="-25000" dirty="0"/>
              <a:t>1</a:t>
            </a:r>
            <a:r>
              <a:rPr lang="en-US" altLang="zh-CN" dirty="0"/>
              <a:t>,i</a:t>
            </a:r>
            <a:r>
              <a:rPr lang="en-US" altLang="zh-CN" baseline="-25000" dirty="0"/>
              <a:t>2</a:t>
            </a:r>
            <a:r>
              <a:rPr lang="en-US" altLang="zh-CN" dirty="0"/>
              <a:t>,...,i</a:t>
            </a:r>
            <a:r>
              <a:rPr lang="en-US" altLang="zh-CN" baseline="-25000" dirty="0"/>
              <a:t>n</a:t>
            </a:r>
            <a:r>
              <a:rPr lang="en-US" altLang="zh-CN" dirty="0"/>
              <a:t>]</a:t>
            </a:r>
            <a:r>
              <a:rPr lang="zh-CN" altLang="en-US" dirty="0"/>
              <a:t>的寻址公式： 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LOC(i</a:t>
            </a:r>
            <a:r>
              <a:rPr lang="en-US" altLang="zh-CN" baseline="-25000" dirty="0"/>
              <a:t>1</a:t>
            </a:r>
            <a:r>
              <a:rPr lang="en-US" altLang="zh-CN" dirty="0"/>
              <a:t>, i</a:t>
            </a:r>
            <a:r>
              <a:rPr lang="en-US" altLang="zh-CN" baseline="-25000" dirty="0"/>
              <a:t>2</a:t>
            </a:r>
            <a:r>
              <a:rPr lang="en-US" altLang="zh-CN" dirty="0"/>
              <a:t>,..., i</a:t>
            </a:r>
            <a:r>
              <a:rPr lang="en-US" altLang="zh-CN" baseline="-25000" dirty="0"/>
              <a:t>n</a:t>
            </a:r>
            <a:r>
              <a:rPr lang="en-US" altLang="zh-CN" dirty="0"/>
              <a:t>) = LOC(0,0,...,0) </a:t>
            </a:r>
            <a:r>
              <a:rPr lang="en-US" altLang="zh-CN"/>
              <a:t>+ (i</a:t>
            </a:r>
            <a:r>
              <a:rPr lang="en-US" altLang="zh-CN" baseline="-25000"/>
              <a:t>1 </a:t>
            </a:r>
            <a:r>
              <a:rPr lang="en-US" altLang="zh-CN" dirty="0"/>
              <a:t>*k</a:t>
            </a:r>
            <a:r>
              <a:rPr lang="en-US" altLang="zh-CN" baseline="-25000" dirty="0"/>
              <a:t>2</a:t>
            </a:r>
            <a:r>
              <a:rPr lang="en-US" altLang="zh-CN" dirty="0"/>
              <a:t>*k</a:t>
            </a:r>
            <a:r>
              <a:rPr lang="en-US" altLang="zh-CN" baseline="-25000" dirty="0"/>
              <a:t>3</a:t>
            </a:r>
            <a:r>
              <a:rPr lang="en-US" altLang="zh-CN" dirty="0"/>
              <a:t>*...*k</a:t>
            </a:r>
            <a:r>
              <a:rPr lang="en-US" altLang="zh-CN" baseline="-25000" dirty="0"/>
              <a:t>n</a:t>
            </a:r>
            <a:r>
              <a:rPr lang="en-US" altLang="zh-CN" dirty="0"/>
              <a:t>+i</a:t>
            </a:r>
            <a:r>
              <a:rPr lang="en-US" altLang="zh-CN" baseline="-25000" dirty="0"/>
              <a:t>2</a:t>
            </a:r>
            <a:r>
              <a:rPr lang="en-US" altLang="zh-CN" dirty="0"/>
              <a:t>*k</a:t>
            </a:r>
            <a:r>
              <a:rPr lang="en-US" altLang="zh-CN" baseline="-25000" dirty="0"/>
              <a:t>3</a:t>
            </a:r>
            <a:r>
              <a:rPr lang="en-US" altLang="zh-CN" dirty="0"/>
              <a:t>*...*</a:t>
            </a:r>
            <a:r>
              <a:rPr lang="en-US" altLang="zh-CN" dirty="0" err="1"/>
              <a:t>kn</a:t>
            </a:r>
            <a:r>
              <a:rPr lang="en-US" altLang="zh-CN" dirty="0"/>
              <a:t>+......+i</a:t>
            </a:r>
            <a:r>
              <a:rPr lang="en-US" altLang="zh-CN" baseline="-25000" dirty="0"/>
              <a:t>n-1</a:t>
            </a:r>
            <a:r>
              <a:rPr lang="en-US" altLang="zh-CN" dirty="0"/>
              <a:t>*k</a:t>
            </a:r>
            <a:r>
              <a:rPr lang="en-US" altLang="zh-CN" baseline="-25000" dirty="0"/>
              <a:t>n</a:t>
            </a:r>
            <a:r>
              <a:rPr lang="en-US" altLang="zh-CN" dirty="0"/>
              <a:t>+i</a:t>
            </a:r>
            <a:r>
              <a:rPr lang="en-US" altLang="zh-CN" baseline="-25000" dirty="0"/>
              <a:t>n</a:t>
            </a:r>
            <a:r>
              <a:rPr lang="en-US" altLang="zh-CN" dirty="0"/>
              <a:t>)*L </a:t>
            </a:r>
            <a:endParaRPr lang="zh-CN" altLang="en-US" dirty="0"/>
          </a:p>
        </p:txBody>
      </p:sp>
      <p:sp>
        <p:nvSpPr>
          <p:cNvPr id="87" name="Text Box 76">
            <a:extLst>
              <a:ext uri="{FF2B5EF4-FFF2-40B4-BE49-F238E27FC236}">
                <a16:creationId xmlns:a16="http://schemas.microsoft.com/office/drawing/2014/main" id="{4841ED76-9C08-45CC-8A4D-E3F90AD5B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7073" y="4294020"/>
            <a:ext cx="305812" cy="41679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00000"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582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discrete" valueType="str">
                                      <p:cBhvr override="childStyle">
                                        <p:cTn id="57" dur="3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7" grpId="0" animBg="1"/>
      <p:bldP spid="48" grpId="0" animBg="1"/>
      <p:bldP spid="49" grpId="0" animBg="1"/>
      <p:bldP spid="49" grpId="1" animBg="1"/>
      <p:bldP spid="50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71" grpId="0" animBg="1"/>
      <p:bldP spid="8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Box 76">
            <a:extLst>
              <a:ext uri="{FF2B5EF4-FFF2-40B4-BE49-F238E27FC236}">
                <a16:creationId xmlns:a16="http://schemas.microsoft.com/office/drawing/2014/main" id="{E58D3A7E-14F0-4551-9A6F-F7F82377C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959" y="969173"/>
            <a:ext cx="3322343" cy="77726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00000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维数组按</a:t>
            </a:r>
            <a:r>
              <a:rPr lang="zh-CN" altLang="en-US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列序关系</a:t>
            </a:r>
            <a:r>
              <a:rPr lang="zh-CN" altLang="en-US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的分解（高下标优先）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EF75579-EA94-400B-A42A-7813E142B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cs typeface="+mn-ea"/>
                <a:sym typeface="+mn-lt"/>
              </a:rPr>
              <a:t>19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标题 1">
            <a:extLst>
              <a:ext uri="{FF2B5EF4-FFF2-40B4-BE49-F238E27FC236}">
                <a16:creationId xmlns:a16="http://schemas.microsoft.com/office/drawing/2014/main" id="{5F736EC6-0F5C-4C62-9518-F187ED01CEC4}"/>
              </a:ext>
            </a:extLst>
          </p:cNvPr>
          <p:cNvSpPr txBox="1">
            <a:spLocks/>
          </p:cNvSpPr>
          <p:nvPr/>
        </p:nvSpPr>
        <p:spPr>
          <a:xfrm>
            <a:off x="623887" y="336873"/>
            <a:ext cx="10944225" cy="863601"/>
          </a:xfrm>
        </p:spPr>
        <p:txBody>
          <a:bodyPr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zh-CN" spc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5.2</a:t>
            </a:r>
            <a:r>
              <a:rPr lang="en-US" altLang="zh-CN" spc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pc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数组的顺序表示和实现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89372716-5319-44C7-BE3B-66F50050A226}"/>
              </a:ext>
            </a:extLst>
          </p:cNvPr>
          <p:cNvSpPr txBox="1"/>
          <p:nvPr/>
        </p:nvSpPr>
        <p:spPr>
          <a:xfrm>
            <a:off x="4901838" y="1619794"/>
            <a:ext cx="2635431" cy="369332"/>
          </a:xfrm>
          <a:prstGeom prst="rect">
            <a:avLst/>
          </a:prstGeom>
          <a:noFill/>
          <a:ln>
            <a:solidFill>
              <a:srgbClr val="CCFFF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A[k</a:t>
            </a:r>
            <a:r>
              <a:rPr lang="en-US" altLang="zh-CN" baseline="-25000" dirty="0"/>
              <a:t>1</a:t>
            </a:r>
            <a:r>
              <a:rPr lang="en-US" altLang="zh-CN" dirty="0"/>
              <a:t>] [k</a:t>
            </a:r>
            <a:r>
              <a:rPr lang="en-US" altLang="zh-CN" baseline="-25000" dirty="0"/>
              <a:t>2</a:t>
            </a:r>
            <a:r>
              <a:rPr lang="en-US" altLang="zh-CN" dirty="0"/>
              <a:t>] [k</a:t>
            </a:r>
            <a:r>
              <a:rPr lang="en-US" altLang="zh-CN" baseline="-25000" dirty="0"/>
              <a:t>3</a:t>
            </a:r>
            <a:r>
              <a:rPr lang="en-US" altLang="zh-CN" dirty="0"/>
              <a:t>]…… [</a:t>
            </a:r>
            <a:r>
              <a:rPr lang="en-US" altLang="zh-CN" dirty="0" err="1"/>
              <a:t>kn</a:t>
            </a:r>
            <a:r>
              <a:rPr lang="en-US" altLang="zh-CN" dirty="0"/>
              <a:t>]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C0574C9-9F67-4A6B-837A-9FDEE8E4F9C5}"/>
              </a:ext>
            </a:extLst>
          </p:cNvPr>
          <p:cNvSpPr txBox="1"/>
          <p:nvPr/>
        </p:nvSpPr>
        <p:spPr>
          <a:xfrm>
            <a:off x="1851535" y="2757854"/>
            <a:ext cx="2635431" cy="369332"/>
          </a:xfrm>
          <a:prstGeom prst="rect">
            <a:avLst/>
          </a:prstGeom>
          <a:noFill/>
          <a:ln>
            <a:solidFill>
              <a:srgbClr val="CCFFFF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A </a:t>
            </a:r>
            <a:r>
              <a:rPr lang="en-US" altLang="zh-CN" dirty="0"/>
              <a:t>[k</a:t>
            </a:r>
            <a:r>
              <a:rPr lang="en-US" altLang="zh-CN" baseline="-25000" dirty="0"/>
              <a:t>1</a:t>
            </a:r>
            <a:r>
              <a:rPr lang="en-US" altLang="zh-CN" dirty="0"/>
              <a:t>] [k</a:t>
            </a:r>
            <a:r>
              <a:rPr lang="en-US" altLang="zh-CN" baseline="-25000" dirty="0"/>
              <a:t>2</a:t>
            </a:r>
            <a:r>
              <a:rPr lang="en-US" altLang="zh-CN" dirty="0"/>
              <a:t>]…… [kn-1]</a:t>
            </a:r>
            <a:r>
              <a:rPr lang="en-US" altLang="zh-CN" dirty="0">
                <a:solidFill>
                  <a:srgbClr val="FF0000"/>
                </a:solidFill>
              </a:rPr>
              <a:t> [0] 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172687B-9E68-422A-AECF-F596A2E008ED}"/>
              </a:ext>
            </a:extLst>
          </p:cNvPr>
          <p:cNvSpPr txBox="1"/>
          <p:nvPr/>
        </p:nvSpPr>
        <p:spPr>
          <a:xfrm>
            <a:off x="4882688" y="2775798"/>
            <a:ext cx="2635431" cy="369332"/>
          </a:xfrm>
          <a:prstGeom prst="rect">
            <a:avLst/>
          </a:prstGeom>
          <a:noFill/>
          <a:ln>
            <a:solidFill>
              <a:srgbClr val="CCFFFF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A </a:t>
            </a:r>
            <a:r>
              <a:rPr lang="en-US" altLang="zh-CN" dirty="0"/>
              <a:t>[k</a:t>
            </a:r>
            <a:r>
              <a:rPr lang="en-US" altLang="zh-CN" baseline="-25000" dirty="0"/>
              <a:t>1</a:t>
            </a:r>
            <a:r>
              <a:rPr lang="en-US" altLang="zh-CN" dirty="0"/>
              <a:t>] [k</a:t>
            </a:r>
            <a:r>
              <a:rPr lang="en-US" altLang="zh-CN" baseline="-25000" dirty="0"/>
              <a:t>2</a:t>
            </a:r>
            <a:r>
              <a:rPr lang="en-US" altLang="zh-CN" dirty="0"/>
              <a:t>]…… [kn-1]</a:t>
            </a:r>
            <a:r>
              <a:rPr lang="en-US" altLang="zh-CN" dirty="0">
                <a:solidFill>
                  <a:srgbClr val="FF0000"/>
                </a:solidFill>
              </a:rPr>
              <a:t> [</a:t>
            </a:r>
            <a:r>
              <a:rPr lang="en-US" altLang="zh-CN" dirty="0" err="1">
                <a:solidFill>
                  <a:srgbClr val="FF0000"/>
                </a:solidFill>
              </a:rPr>
              <a:t>i</a:t>
            </a:r>
            <a:r>
              <a:rPr lang="en-US" altLang="zh-CN" dirty="0">
                <a:solidFill>
                  <a:srgbClr val="FF0000"/>
                </a:solidFill>
              </a:rPr>
              <a:t>]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F731126C-4CC4-410F-9C29-AACC8F3A399C}"/>
              </a:ext>
            </a:extLst>
          </p:cNvPr>
          <p:cNvSpPr txBox="1"/>
          <p:nvPr/>
        </p:nvSpPr>
        <p:spPr>
          <a:xfrm>
            <a:off x="7913841" y="2775798"/>
            <a:ext cx="3130397" cy="369332"/>
          </a:xfrm>
          <a:prstGeom prst="rect">
            <a:avLst/>
          </a:prstGeom>
          <a:noFill/>
          <a:ln>
            <a:solidFill>
              <a:srgbClr val="CCFFFF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A</a:t>
            </a:r>
            <a:r>
              <a:rPr lang="en-US" altLang="zh-CN" dirty="0"/>
              <a:t>[k</a:t>
            </a:r>
            <a:r>
              <a:rPr lang="en-US" altLang="zh-CN" baseline="-25000" dirty="0"/>
              <a:t>1</a:t>
            </a:r>
            <a:r>
              <a:rPr lang="en-US" altLang="zh-CN" dirty="0"/>
              <a:t>] [k</a:t>
            </a:r>
            <a:r>
              <a:rPr lang="en-US" altLang="zh-CN" baseline="-25000" dirty="0"/>
              <a:t>2</a:t>
            </a:r>
            <a:r>
              <a:rPr lang="en-US" altLang="zh-CN" dirty="0"/>
              <a:t>] [k</a:t>
            </a:r>
            <a:r>
              <a:rPr lang="en-US" altLang="zh-CN" baseline="-25000" dirty="0"/>
              <a:t>3</a:t>
            </a:r>
            <a:r>
              <a:rPr lang="en-US" altLang="zh-CN" dirty="0"/>
              <a:t>]…… [k</a:t>
            </a:r>
            <a:r>
              <a:rPr lang="en-US" altLang="zh-CN" baseline="-25000" dirty="0"/>
              <a:t>n-1</a:t>
            </a:r>
            <a:r>
              <a:rPr lang="en-US" altLang="zh-CN" dirty="0"/>
              <a:t>] </a:t>
            </a:r>
            <a:r>
              <a:rPr lang="en-US" altLang="zh-CN" dirty="0">
                <a:solidFill>
                  <a:srgbClr val="FF0000"/>
                </a:solidFill>
              </a:rPr>
              <a:t>[k</a:t>
            </a:r>
            <a:r>
              <a:rPr lang="en-US" altLang="zh-CN" baseline="-25000" dirty="0">
                <a:solidFill>
                  <a:srgbClr val="FF0000"/>
                </a:solidFill>
              </a:rPr>
              <a:t>n</a:t>
            </a:r>
            <a:r>
              <a:rPr lang="en-US" altLang="zh-CN" dirty="0">
                <a:solidFill>
                  <a:srgbClr val="FF0000"/>
                </a:solidFill>
              </a:rPr>
              <a:t>-1]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43DFF4CE-AC09-4401-B4AF-DD33279E5DAA}"/>
              </a:ext>
            </a:extLst>
          </p:cNvPr>
          <p:cNvSpPr txBox="1"/>
          <p:nvPr/>
        </p:nvSpPr>
        <p:spPr>
          <a:xfrm>
            <a:off x="1846455" y="4043684"/>
            <a:ext cx="2635430" cy="369332"/>
          </a:xfrm>
          <a:prstGeom prst="rect">
            <a:avLst/>
          </a:prstGeom>
          <a:noFill/>
          <a:ln>
            <a:solidFill>
              <a:srgbClr val="CCFFF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A </a:t>
            </a:r>
            <a:r>
              <a:rPr lang="en-US" altLang="zh-CN" dirty="0"/>
              <a:t>[k</a:t>
            </a:r>
            <a:r>
              <a:rPr lang="en-US" altLang="zh-CN" baseline="-25000" dirty="0"/>
              <a:t>1</a:t>
            </a:r>
            <a:r>
              <a:rPr lang="en-US" altLang="zh-CN" dirty="0"/>
              <a:t>]…… [kn-2]</a:t>
            </a:r>
            <a:r>
              <a:rPr lang="en-US" altLang="zh-CN" dirty="0">
                <a:solidFill>
                  <a:srgbClr val="FF0000"/>
                </a:solidFill>
              </a:rPr>
              <a:t> [0][</a:t>
            </a:r>
            <a:r>
              <a:rPr lang="en-US" altLang="zh-CN" dirty="0" err="1">
                <a:solidFill>
                  <a:srgbClr val="FF0000"/>
                </a:solidFill>
              </a:rPr>
              <a:t>i</a:t>
            </a:r>
            <a:r>
              <a:rPr lang="en-US" altLang="zh-CN" dirty="0">
                <a:solidFill>
                  <a:srgbClr val="FF0000"/>
                </a:solidFill>
              </a:rPr>
              <a:t>] </a:t>
            </a:r>
            <a:endParaRPr lang="zh-CN" altLang="en-US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9257D888-9774-4DC8-BB19-8046DE8BB81E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 flipH="1">
            <a:off x="3169251" y="1989126"/>
            <a:ext cx="3050303" cy="7687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D15F808D-B4A7-4F57-864C-8D7DE60DDF27}"/>
              </a:ext>
            </a:extLst>
          </p:cNvPr>
          <p:cNvCxnSpPr>
            <a:cxnSpLocks/>
            <a:stCxn id="47" idx="2"/>
            <a:endCxn id="49" idx="0"/>
          </p:cNvCxnSpPr>
          <p:nvPr/>
        </p:nvCxnSpPr>
        <p:spPr>
          <a:xfrm flipH="1">
            <a:off x="6200404" y="1989126"/>
            <a:ext cx="19150" cy="7866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1E2AE53-DAB4-4C15-BBC1-4113D50EE570}"/>
              </a:ext>
            </a:extLst>
          </p:cNvPr>
          <p:cNvCxnSpPr>
            <a:cxnSpLocks/>
            <a:stCxn id="47" idx="2"/>
            <a:endCxn id="50" idx="0"/>
          </p:cNvCxnSpPr>
          <p:nvPr/>
        </p:nvCxnSpPr>
        <p:spPr>
          <a:xfrm>
            <a:off x="6219554" y="1989126"/>
            <a:ext cx="3259486" cy="7866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F0152C6C-1AC5-4906-A98F-401A0579B05F}"/>
              </a:ext>
            </a:extLst>
          </p:cNvPr>
          <p:cNvCxnSpPr>
            <a:cxnSpLocks/>
            <a:stCxn id="49" idx="2"/>
            <a:endCxn id="55" idx="0"/>
          </p:cNvCxnSpPr>
          <p:nvPr/>
        </p:nvCxnSpPr>
        <p:spPr>
          <a:xfrm flipH="1">
            <a:off x="3164170" y="3145130"/>
            <a:ext cx="3036234" cy="8985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135FFD6-8978-4D79-8D9A-8522E9690C31}"/>
              </a:ext>
            </a:extLst>
          </p:cNvPr>
          <p:cNvCxnSpPr>
            <a:cxnSpLocks/>
            <a:stCxn id="49" idx="2"/>
          </p:cNvCxnSpPr>
          <p:nvPr/>
        </p:nvCxnSpPr>
        <p:spPr>
          <a:xfrm flipH="1">
            <a:off x="6195324" y="3145130"/>
            <a:ext cx="5080" cy="8715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F0A7D1E3-02F7-40DC-879A-E9E15D73D8A3}"/>
              </a:ext>
            </a:extLst>
          </p:cNvPr>
          <p:cNvCxnSpPr>
            <a:cxnSpLocks/>
            <a:stCxn id="49" idx="2"/>
          </p:cNvCxnSpPr>
          <p:nvPr/>
        </p:nvCxnSpPr>
        <p:spPr>
          <a:xfrm>
            <a:off x="6200404" y="3145130"/>
            <a:ext cx="3026073" cy="8715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Box 76">
            <a:extLst>
              <a:ext uri="{FF2B5EF4-FFF2-40B4-BE49-F238E27FC236}">
                <a16:creationId xmlns:a16="http://schemas.microsoft.com/office/drawing/2014/main" id="{C6729961-D7D4-467C-89BC-570D474260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689" y="1576539"/>
            <a:ext cx="1109057" cy="417165"/>
          </a:xfrm>
          <a:prstGeom prst="rect">
            <a:avLst/>
          </a:prstGeom>
          <a:solidFill>
            <a:srgbClr val="CCFFFF"/>
          </a:solidFill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00000"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维数组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Text Box 76">
            <a:extLst>
              <a:ext uri="{FF2B5EF4-FFF2-40B4-BE49-F238E27FC236}">
                <a16:creationId xmlns:a16="http://schemas.microsoft.com/office/drawing/2014/main" id="{3D161A2A-1F29-4D8E-99D2-A08B0F374B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1779" y="1905604"/>
            <a:ext cx="2896117" cy="41716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00000"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分解成了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k</a:t>
            </a:r>
            <a:r>
              <a:rPr lang="en-US" altLang="zh-CN" sz="1800" baseline="-250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个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n-1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维数组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0" name="Text Box 76">
            <a:extLst>
              <a:ext uri="{FF2B5EF4-FFF2-40B4-BE49-F238E27FC236}">
                <a16:creationId xmlns:a16="http://schemas.microsoft.com/office/drawing/2014/main" id="{ADB91857-414C-4F0B-A405-429F116D9A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8369" y="3204666"/>
            <a:ext cx="2635431" cy="41716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00000"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分解成了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k</a:t>
            </a:r>
            <a:r>
              <a:rPr lang="en-US" altLang="zh-CN" sz="1800" baseline="-25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个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n-2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维数组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1" name="Text Box 76">
            <a:extLst>
              <a:ext uri="{FF2B5EF4-FFF2-40B4-BE49-F238E27FC236}">
                <a16:creationId xmlns:a16="http://schemas.microsoft.com/office/drawing/2014/main" id="{4E7C786E-ECEB-476F-AE22-EDBC44626B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5063" y="2110164"/>
            <a:ext cx="310892" cy="41716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00000"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…</a:t>
            </a:r>
          </a:p>
        </p:txBody>
      </p:sp>
      <p:sp>
        <p:nvSpPr>
          <p:cNvPr id="62" name="Text Box 76">
            <a:extLst>
              <a:ext uri="{FF2B5EF4-FFF2-40B4-BE49-F238E27FC236}">
                <a16:creationId xmlns:a16="http://schemas.microsoft.com/office/drawing/2014/main" id="{D6672EE9-6593-4D7D-BA94-1027336100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9113" y="2123273"/>
            <a:ext cx="310892" cy="41716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00000"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…</a:t>
            </a:r>
          </a:p>
        </p:txBody>
      </p:sp>
      <p:sp>
        <p:nvSpPr>
          <p:cNvPr id="63" name="Text Box 76">
            <a:extLst>
              <a:ext uri="{FF2B5EF4-FFF2-40B4-BE49-F238E27FC236}">
                <a16:creationId xmlns:a16="http://schemas.microsoft.com/office/drawing/2014/main" id="{A95A3722-BD76-419B-A15C-DDDF78D69B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96" y="2670408"/>
            <a:ext cx="310892" cy="41716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00000"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…</a:t>
            </a:r>
          </a:p>
        </p:txBody>
      </p:sp>
      <p:sp>
        <p:nvSpPr>
          <p:cNvPr id="64" name="Text Box 76">
            <a:extLst>
              <a:ext uri="{FF2B5EF4-FFF2-40B4-BE49-F238E27FC236}">
                <a16:creationId xmlns:a16="http://schemas.microsoft.com/office/drawing/2014/main" id="{9A192589-A0A6-44EC-9C07-7F2115DF61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0329" y="2676472"/>
            <a:ext cx="310892" cy="41716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00000"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…</a:t>
            </a:r>
          </a:p>
        </p:txBody>
      </p:sp>
      <p:sp>
        <p:nvSpPr>
          <p:cNvPr id="65" name="Text Box 76">
            <a:extLst>
              <a:ext uri="{FF2B5EF4-FFF2-40B4-BE49-F238E27FC236}">
                <a16:creationId xmlns:a16="http://schemas.microsoft.com/office/drawing/2014/main" id="{A7A8C44B-0B93-4567-8E7C-80F5F7B1E9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5063" y="3304260"/>
            <a:ext cx="310892" cy="41716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00000"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…</a:t>
            </a:r>
          </a:p>
        </p:txBody>
      </p:sp>
      <p:sp>
        <p:nvSpPr>
          <p:cNvPr id="66" name="Text Box 76">
            <a:extLst>
              <a:ext uri="{FF2B5EF4-FFF2-40B4-BE49-F238E27FC236}">
                <a16:creationId xmlns:a16="http://schemas.microsoft.com/office/drawing/2014/main" id="{C7EE28C2-914B-4A9A-AD1D-48A70B2EDF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7931" y="3304259"/>
            <a:ext cx="310892" cy="41716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00000"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…</a:t>
            </a:r>
          </a:p>
        </p:txBody>
      </p:sp>
      <p:sp>
        <p:nvSpPr>
          <p:cNvPr id="67" name="Text Box 76">
            <a:extLst>
              <a:ext uri="{FF2B5EF4-FFF2-40B4-BE49-F238E27FC236}">
                <a16:creationId xmlns:a16="http://schemas.microsoft.com/office/drawing/2014/main" id="{32C95221-94F1-41E2-88EE-60450B48A4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8746" y="3936905"/>
            <a:ext cx="305812" cy="41679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00000"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…</a:t>
            </a:r>
          </a:p>
        </p:txBody>
      </p:sp>
      <p:sp>
        <p:nvSpPr>
          <p:cNvPr id="68" name="Text Box 76">
            <a:extLst>
              <a:ext uri="{FF2B5EF4-FFF2-40B4-BE49-F238E27FC236}">
                <a16:creationId xmlns:a16="http://schemas.microsoft.com/office/drawing/2014/main" id="{B7B658DD-DE2D-4F81-AC3A-A9B8C4176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6227" y="3950562"/>
            <a:ext cx="310892" cy="41716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00000"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…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B8EAD3B8-5071-4401-A17C-1BAE4A96748A}"/>
              </a:ext>
            </a:extLst>
          </p:cNvPr>
          <p:cNvSpPr txBox="1"/>
          <p:nvPr/>
        </p:nvSpPr>
        <p:spPr>
          <a:xfrm>
            <a:off x="1846456" y="4866026"/>
            <a:ext cx="8558174" cy="8735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列序优先存放，元素</a:t>
            </a:r>
            <a:r>
              <a:rPr lang="en-US" altLang="zh-CN" dirty="0"/>
              <a:t>A[i</a:t>
            </a:r>
            <a:r>
              <a:rPr lang="en-US" altLang="zh-CN" baseline="-25000" dirty="0"/>
              <a:t>1</a:t>
            </a:r>
            <a:r>
              <a:rPr lang="en-US" altLang="zh-CN" dirty="0"/>
              <a:t>,i</a:t>
            </a:r>
            <a:r>
              <a:rPr lang="en-US" altLang="zh-CN" baseline="-25000" dirty="0"/>
              <a:t>2</a:t>
            </a:r>
            <a:r>
              <a:rPr lang="en-US" altLang="zh-CN" dirty="0"/>
              <a:t>,...,i</a:t>
            </a:r>
            <a:r>
              <a:rPr lang="en-US" altLang="zh-CN" baseline="-25000" dirty="0"/>
              <a:t>n</a:t>
            </a:r>
            <a:r>
              <a:rPr lang="en-US" altLang="zh-CN" dirty="0"/>
              <a:t>]</a:t>
            </a:r>
            <a:r>
              <a:rPr lang="zh-CN" altLang="en-US" dirty="0"/>
              <a:t>的寻址公式： 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LOC(i</a:t>
            </a:r>
            <a:r>
              <a:rPr lang="en-US" altLang="zh-CN" baseline="-25000" dirty="0"/>
              <a:t>1</a:t>
            </a:r>
            <a:r>
              <a:rPr lang="en-US" altLang="zh-CN" dirty="0"/>
              <a:t>, i</a:t>
            </a:r>
            <a:r>
              <a:rPr lang="en-US" altLang="zh-CN" baseline="-25000" dirty="0"/>
              <a:t>2</a:t>
            </a:r>
            <a:r>
              <a:rPr lang="en-US" altLang="zh-CN" dirty="0"/>
              <a:t>,..., i</a:t>
            </a:r>
            <a:r>
              <a:rPr lang="en-US" altLang="zh-CN" baseline="-25000" dirty="0"/>
              <a:t>n</a:t>
            </a:r>
            <a:r>
              <a:rPr lang="en-US" altLang="zh-CN" dirty="0"/>
              <a:t>) = LOC(0,0,...,0) + (i</a:t>
            </a:r>
            <a:r>
              <a:rPr lang="en-US" altLang="zh-CN" baseline="-25000" dirty="0"/>
              <a:t>n* </a:t>
            </a:r>
            <a:r>
              <a:rPr lang="en-US" altLang="zh-CN" dirty="0"/>
              <a:t>k</a:t>
            </a:r>
            <a:r>
              <a:rPr lang="en-US" altLang="zh-CN" baseline="-25000" dirty="0"/>
              <a:t>1 </a:t>
            </a:r>
            <a:r>
              <a:rPr lang="en-US" altLang="zh-CN" dirty="0"/>
              <a:t>*k</a:t>
            </a:r>
            <a:r>
              <a:rPr lang="en-US" altLang="zh-CN" baseline="-25000" dirty="0"/>
              <a:t>2</a:t>
            </a:r>
            <a:r>
              <a:rPr lang="en-US" altLang="zh-CN" dirty="0"/>
              <a:t>*k</a:t>
            </a:r>
            <a:r>
              <a:rPr lang="en-US" altLang="zh-CN" baseline="-25000" dirty="0"/>
              <a:t>3</a:t>
            </a:r>
            <a:r>
              <a:rPr lang="en-US" altLang="zh-CN" dirty="0"/>
              <a:t>*...*k</a:t>
            </a:r>
            <a:r>
              <a:rPr lang="en-US" altLang="zh-CN" baseline="-25000" dirty="0"/>
              <a:t>n-1</a:t>
            </a:r>
            <a:r>
              <a:rPr lang="en-US" altLang="zh-CN" dirty="0"/>
              <a:t>+i</a:t>
            </a:r>
            <a:r>
              <a:rPr lang="en-US" altLang="zh-CN" baseline="-25000" dirty="0"/>
              <a:t>n-1</a:t>
            </a:r>
            <a:r>
              <a:rPr lang="en-US" altLang="zh-CN" dirty="0"/>
              <a:t>*k</a:t>
            </a:r>
            <a:r>
              <a:rPr lang="en-US" altLang="zh-CN" baseline="-25000" dirty="0"/>
              <a:t>1</a:t>
            </a:r>
            <a:r>
              <a:rPr lang="en-US" altLang="zh-CN" dirty="0"/>
              <a:t>*...*kn-2+......+i</a:t>
            </a:r>
            <a:r>
              <a:rPr lang="en-US" altLang="zh-CN" baseline="-25000" dirty="0"/>
              <a:t>2</a:t>
            </a:r>
            <a:r>
              <a:rPr lang="en-US" altLang="zh-CN" dirty="0"/>
              <a:t>*k</a:t>
            </a:r>
            <a:r>
              <a:rPr lang="en-US" altLang="zh-CN" baseline="-25000" dirty="0"/>
              <a:t>1</a:t>
            </a:r>
            <a:r>
              <a:rPr lang="en-US" altLang="zh-CN" dirty="0"/>
              <a:t>+i</a:t>
            </a:r>
            <a:r>
              <a:rPr lang="en-US" altLang="zh-CN" baseline="-25000" dirty="0"/>
              <a:t>1</a:t>
            </a:r>
            <a:r>
              <a:rPr lang="en-US" altLang="zh-CN" dirty="0"/>
              <a:t>)*L 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5CFB423-810A-40F7-9D4E-025405AE6137}"/>
              </a:ext>
            </a:extLst>
          </p:cNvPr>
          <p:cNvSpPr txBox="1"/>
          <p:nvPr/>
        </p:nvSpPr>
        <p:spPr>
          <a:xfrm>
            <a:off x="4882688" y="4039396"/>
            <a:ext cx="2635431" cy="369332"/>
          </a:xfrm>
          <a:prstGeom prst="rect">
            <a:avLst/>
          </a:prstGeom>
          <a:noFill/>
          <a:ln>
            <a:solidFill>
              <a:srgbClr val="CCFFF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A </a:t>
            </a:r>
            <a:r>
              <a:rPr lang="en-US" altLang="zh-CN" dirty="0"/>
              <a:t>[k</a:t>
            </a:r>
            <a:r>
              <a:rPr lang="en-US" altLang="zh-CN" baseline="-25000" dirty="0"/>
              <a:t>1</a:t>
            </a:r>
            <a:r>
              <a:rPr lang="en-US" altLang="zh-CN" dirty="0"/>
              <a:t>] …… [kn-2]</a:t>
            </a:r>
            <a:r>
              <a:rPr lang="en-US" altLang="zh-CN" dirty="0">
                <a:solidFill>
                  <a:srgbClr val="FF0000"/>
                </a:solidFill>
              </a:rPr>
              <a:t> [j][</a:t>
            </a:r>
            <a:r>
              <a:rPr lang="en-US" altLang="zh-CN" dirty="0" err="1">
                <a:solidFill>
                  <a:srgbClr val="FF0000"/>
                </a:solidFill>
              </a:rPr>
              <a:t>i</a:t>
            </a:r>
            <a:r>
              <a:rPr lang="en-US" altLang="zh-CN" dirty="0">
                <a:solidFill>
                  <a:srgbClr val="FF0000"/>
                </a:solidFill>
              </a:rPr>
              <a:t>] 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99C2447-3C1B-411A-99BF-5FD216205809}"/>
              </a:ext>
            </a:extLst>
          </p:cNvPr>
          <p:cNvSpPr txBox="1"/>
          <p:nvPr/>
        </p:nvSpPr>
        <p:spPr>
          <a:xfrm>
            <a:off x="7999722" y="4039396"/>
            <a:ext cx="3044516" cy="369332"/>
          </a:xfrm>
          <a:prstGeom prst="rect">
            <a:avLst/>
          </a:prstGeom>
          <a:noFill/>
          <a:ln>
            <a:solidFill>
              <a:srgbClr val="CCFFF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A </a:t>
            </a:r>
            <a:r>
              <a:rPr lang="en-US" altLang="zh-CN" dirty="0"/>
              <a:t>[k</a:t>
            </a:r>
            <a:r>
              <a:rPr lang="en-US" altLang="zh-CN" baseline="-25000" dirty="0"/>
              <a:t>1</a:t>
            </a:r>
            <a:r>
              <a:rPr lang="en-US" altLang="zh-CN" dirty="0"/>
              <a:t>] …… [k</a:t>
            </a:r>
            <a:r>
              <a:rPr lang="en-US" altLang="zh-CN" baseline="-25000" dirty="0"/>
              <a:t>n-2</a:t>
            </a:r>
            <a:r>
              <a:rPr lang="en-US" altLang="zh-CN" dirty="0"/>
              <a:t>]</a:t>
            </a:r>
            <a:r>
              <a:rPr lang="en-US" altLang="zh-CN" dirty="0">
                <a:solidFill>
                  <a:srgbClr val="FF0000"/>
                </a:solidFill>
              </a:rPr>
              <a:t>[k</a:t>
            </a:r>
            <a:r>
              <a:rPr lang="en-US" altLang="zh-CN" baseline="-25000" dirty="0">
                <a:solidFill>
                  <a:srgbClr val="FF0000"/>
                </a:solidFill>
              </a:rPr>
              <a:t>n-1</a:t>
            </a:r>
            <a:r>
              <a:rPr lang="en-US" altLang="zh-CN" dirty="0">
                <a:solidFill>
                  <a:srgbClr val="FF0000"/>
                </a:solidFill>
              </a:rPr>
              <a:t>-1] [</a:t>
            </a:r>
            <a:r>
              <a:rPr lang="en-US" altLang="zh-CN" dirty="0" err="1">
                <a:solidFill>
                  <a:srgbClr val="FF0000"/>
                </a:solidFill>
              </a:rPr>
              <a:t>i</a:t>
            </a:r>
            <a:r>
              <a:rPr lang="en-US" altLang="zh-CN" dirty="0">
                <a:solidFill>
                  <a:srgbClr val="FF0000"/>
                </a:solidFill>
              </a:rPr>
              <a:t>] </a:t>
            </a:r>
            <a:endParaRPr lang="zh-CN" altLang="en-US" dirty="0"/>
          </a:p>
        </p:txBody>
      </p:sp>
      <p:sp>
        <p:nvSpPr>
          <p:cNvPr id="38" name="Text Box 76">
            <a:extLst>
              <a:ext uri="{FF2B5EF4-FFF2-40B4-BE49-F238E27FC236}">
                <a16:creationId xmlns:a16="http://schemas.microsoft.com/office/drawing/2014/main" id="{046FEE89-A24F-4ABE-B7A9-CCB49D8EB7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5999" y="4270072"/>
            <a:ext cx="305812" cy="41679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00000"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91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discrete" valueType="str">
                                      <p:cBhvr override="childStyle">
                                        <p:cTn id="57" dur="3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7" grpId="0" animBg="1"/>
      <p:bldP spid="48" grpId="0" animBg="1"/>
      <p:bldP spid="49" grpId="0" animBg="1"/>
      <p:bldP spid="49" grpId="1" animBg="1"/>
      <p:bldP spid="50" grpId="0" animBg="1"/>
      <p:bldP spid="55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71" grpId="0" animBg="1"/>
      <p:bldP spid="33" grpId="0" animBg="1"/>
      <p:bldP spid="34" grpId="0" animBg="1"/>
      <p:bldP spid="3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406800"/>
            <a:ext cx="10944225" cy="863601"/>
          </a:xfrm>
        </p:spPr>
        <p:txBody>
          <a:bodyPr/>
          <a:lstStyle/>
          <a:p>
            <a:r>
              <a:rPr lang="zh-CN" altLang="en-US" sz="2800" dirty="0">
                <a:latin typeface="+mn-lt"/>
                <a:ea typeface="+mn-ea"/>
                <a:cs typeface="+mn-ea"/>
                <a:sym typeface="+mn-lt"/>
              </a:rPr>
              <a:t>引言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82E2358-5CFE-429B-A2F3-8D200603367C}"/>
              </a:ext>
            </a:extLst>
          </p:cNvPr>
          <p:cNvGrpSpPr/>
          <p:nvPr/>
        </p:nvGrpSpPr>
        <p:grpSpPr>
          <a:xfrm>
            <a:off x="4264660" y="2070735"/>
            <a:ext cx="1699260" cy="154940"/>
            <a:chOff x="4264660" y="2070735"/>
            <a:chExt cx="1699260" cy="154940"/>
          </a:xfrm>
        </p:grpSpPr>
        <p:cxnSp>
          <p:nvCxnSpPr>
            <p:cNvPr id="39" name="Straight Connector 6"/>
            <p:cNvCxnSpPr/>
            <p:nvPr>
              <p:custDataLst>
                <p:tags r:id="rId24"/>
              </p:custDataLst>
            </p:nvPr>
          </p:nvCxnSpPr>
          <p:spPr>
            <a:xfrm flipH="1">
              <a:off x="4264660" y="2148840"/>
              <a:ext cx="1565275" cy="0"/>
            </a:xfrm>
            <a:prstGeom prst="line">
              <a:avLst/>
            </a:prstGeom>
            <a:ln w="9525" cmpd="sng">
              <a:solidFill>
                <a:srgbClr val="FF170C"/>
              </a:solidFill>
              <a:prstDash val="dash"/>
            </a:ln>
            <a:effectLst/>
          </p:spPr>
          <p:style>
            <a:lnRef idx="2">
              <a:srgbClr val="508E53"/>
            </a:lnRef>
            <a:fillRef idx="0">
              <a:srgbClr val="508E53"/>
            </a:fillRef>
            <a:effectRef idx="1">
              <a:srgbClr val="508E53"/>
            </a:effectRef>
            <a:fontRef idx="minor">
              <a:srgbClr val="000000"/>
            </a:fontRef>
          </p:style>
        </p:cxnSp>
        <p:sp>
          <p:nvSpPr>
            <p:cNvPr id="40" name="Donut 7"/>
            <p:cNvSpPr/>
            <p:nvPr>
              <p:custDataLst>
                <p:tags r:id="rId25"/>
              </p:custDataLst>
            </p:nvPr>
          </p:nvSpPr>
          <p:spPr>
            <a:xfrm>
              <a:off x="5808980" y="2070735"/>
              <a:ext cx="154940" cy="154940"/>
            </a:xfrm>
            <a:prstGeom prst="donut">
              <a:avLst/>
            </a:prstGeom>
            <a:solidFill>
              <a:srgbClr val="FF170C"/>
            </a:solidFill>
            <a:ln>
              <a:noFill/>
            </a:ln>
          </p:spPr>
          <p:style>
            <a:lnRef idx="2">
              <a:srgbClr val="508E53">
                <a:shade val="50000"/>
              </a:srgbClr>
            </a:lnRef>
            <a:fillRef idx="1">
              <a:srgbClr val="508E53"/>
            </a:fillRef>
            <a:effectRef idx="0">
              <a:srgbClr val="508E53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26" name="Straight Connector 9"/>
          <p:cNvCxnSpPr/>
          <p:nvPr>
            <p:custDataLst>
              <p:tags r:id="rId2"/>
            </p:custDataLst>
          </p:nvPr>
        </p:nvCxnSpPr>
        <p:spPr>
          <a:xfrm flipH="1">
            <a:off x="4669954" y="3732933"/>
            <a:ext cx="1179830" cy="0"/>
          </a:xfrm>
          <a:prstGeom prst="line">
            <a:avLst/>
          </a:prstGeom>
          <a:ln w="9525" cmpd="sng">
            <a:solidFill>
              <a:srgbClr val="FF4200"/>
            </a:solidFill>
            <a:prstDash val="dash"/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</p:cxnSp>
      <p:sp>
        <p:nvSpPr>
          <p:cNvPr id="28" name="Donut 10"/>
          <p:cNvSpPr/>
          <p:nvPr>
            <p:custDataLst>
              <p:tags r:id="rId3"/>
            </p:custDataLst>
          </p:nvPr>
        </p:nvSpPr>
        <p:spPr>
          <a:xfrm>
            <a:off x="5808980" y="3663083"/>
            <a:ext cx="154940" cy="154940"/>
          </a:xfrm>
          <a:prstGeom prst="donut">
            <a:avLst/>
          </a:prstGeom>
          <a:solidFill>
            <a:srgbClr val="FF4200"/>
          </a:solidFill>
          <a:ln>
            <a:noFill/>
          </a:ln>
        </p:spPr>
        <p:style>
          <a:lnRef idx="2">
            <a:srgbClr val="508E53">
              <a:shade val="50000"/>
            </a:srgbClr>
          </a:lnRef>
          <a:fillRef idx="1">
            <a:srgbClr val="508E53"/>
          </a:fillRef>
          <a:effectRef idx="0">
            <a:srgbClr val="508E5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4F7E577-A04E-4B12-B52A-7F5557BE66E2}"/>
              </a:ext>
            </a:extLst>
          </p:cNvPr>
          <p:cNvGrpSpPr/>
          <p:nvPr/>
        </p:nvGrpSpPr>
        <p:grpSpPr>
          <a:xfrm>
            <a:off x="3454813" y="4276500"/>
            <a:ext cx="2509107" cy="1133871"/>
            <a:chOff x="3454813" y="4276500"/>
            <a:chExt cx="2509107" cy="1133871"/>
          </a:xfrm>
        </p:grpSpPr>
        <p:sp>
          <p:nvSpPr>
            <p:cNvPr id="48" name="Freeform 15"/>
            <p:cNvSpPr/>
            <p:nvPr>
              <p:custDataLst>
                <p:tags r:id="rId22"/>
              </p:custDataLst>
            </p:nvPr>
          </p:nvSpPr>
          <p:spPr>
            <a:xfrm>
              <a:off x="3454813" y="4276500"/>
              <a:ext cx="2394971" cy="1061085"/>
            </a:xfrm>
            <a:custGeom>
              <a:avLst/>
              <a:gdLst>
                <a:gd name="connsiteX0" fmla="*/ 9167091 w 9167091"/>
                <a:gd name="connsiteY0" fmla="*/ 5137727 h 5149273"/>
                <a:gd name="connsiteX1" fmla="*/ 11546 w 9167091"/>
                <a:gd name="connsiteY1" fmla="*/ 5149273 h 5149273"/>
                <a:gd name="connsiteX2" fmla="*/ 0 w 9167091"/>
                <a:gd name="connsiteY2" fmla="*/ 0 h 514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67091" h="5149273">
                  <a:moveTo>
                    <a:pt x="9167091" y="5137727"/>
                  </a:moveTo>
                  <a:lnTo>
                    <a:pt x="11546" y="5149273"/>
                  </a:lnTo>
                  <a:cubicBezTo>
                    <a:pt x="7697" y="3432849"/>
                    <a:pt x="3849" y="1716424"/>
                    <a:pt x="0" y="0"/>
                  </a:cubicBezTo>
                </a:path>
              </a:pathLst>
            </a:custGeom>
            <a:ln w="9525" cmpd="sng">
              <a:solidFill>
                <a:srgbClr val="FF8400"/>
              </a:solidFill>
              <a:prstDash val="dash"/>
            </a:ln>
            <a:effectLst/>
          </p:spPr>
          <p:style>
            <a:lnRef idx="2">
              <a:srgbClr val="508E53"/>
            </a:lnRef>
            <a:fillRef idx="0">
              <a:srgbClr val="508E53"/>
            </a:fillRef>
            <a:effectRef idx="1">
              <a:srgbClr val="508E53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sz="3200">
                <a:cs typeface="+mn-ea"/>
                <a:sym typeface="+mn-lt"/>
              </a:endParaRPr>
            </a:p>
          </p:txBody>
        </p:sp>
        <p:sp>
          <p:nvSpPr>
            <p:cNvPr id="49" name="Donut 16"/>
            <p:cNvSpPr/>
            <p:nvPr>
              <p:custDataLst>
                <p:tags r:id="rId23"/>
              </p:custDataLst>
            </p:nvPr>
          </p:nvSpPr>
          <p:spPr>
            <a:xfrm>
              <a:off x="5808980" y="5255431"/>
              <a:ext cx="154940" cy="154940"/>
            </a:xfrm>
            <a:prstGeom prst="donut">
              <a:avLst/>
            </a:prstGeom>
            <a:solidFill>
              <a:srgbClr val="FF8400"/>
            </a:solidFill>
            <a:ln>
              <a:noFill/>
            </a:ln>
          </p:spPr>
          <p:style>
            <a:lnRef idx="2">
              <a:srgbClr val="508E53">
                <a:shade val="50000"/>
              </a:srgbClr>
            </a:lnRef>
            <a:fillRef idx="1">
              <a:srgbClr val="508E53"/>
            </a:fillRef>
            <a:effectRef idx="0">
              <a:srgbClr val="508E53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0" name="Oval 17"/>
          <p:cNvSpPr/>
          <p:nvPr>
            <p:custDataLst>
              <p:tags r:id="rId4"/>
            </p:custDataLst>
          </p:nvPr>
        </p:nvSpPr>
        <p:spPr>
          <a:xfrm>
            <a:off x="1605902" y="2245530"/>
            <a:ext cx="3001999" cy="3001997"/>
          </a:xfrm>
          <a:prstGeom prst="ellipse">
            <a:avLst/>
          </a:prstGeom>
          <a:solidFill>
            <a:srgbClr val="FFC000"/>
          </a:solidFill>
          <a:ln w="381000" cap="rnd" cmpd="sng">
            <a:solidFill>
              <a:srgbClr val="FFFFFF">
                <a:lumMod val="75000"/>
                <a:alpha val="30000"/>
              </a:srgbClr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>
              <a:cs typeface="+mn-ea"/>
              <a:sym typeface="+mn-lt"/>
            </a:endParaRPr>
          </a:p>
        </p:txBody>
      </p:sp>
      <p:sp>
        <p:nvSpPr>
          <p:cNvPr id="51" name="Oval 18"/>
          <p:cNvSpPr/>
          <p:nvPr>
            <p:custDataLst>
              <p:tags r:id="rId5"/>
            </p:custDataLst>
          </p:nvPr>
        </p:nvSpPr>
        <p:spPr>
          <a:xfrm>
            <a:off x="1970682" y="2610311"/>
            <a:ext cx="2272439" cy="2272439"/>
          </a:xfrm>
          <a:prstGeom prst="ellipse">
            <a:avLst/>
          </a:prstGeom>
          <a:solidFill>
            <a:srgbClr val="000000">
              <a:alpha val="52000"/>
            </a:srgbClr>
          </a:solidFill>
          <a:ln w="381000" cap="rnd" cmpd="sng">
            <a:solidFill>
              <a:srgbClr val="FFFFFF">
                <a:lumMod val="75000"/>
                <a:alpha val="10000"/>
              </a:srgbClr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 dirty="0">
              <a:cs typeface="+mn-ea"/>
              <a:sym typeface="+mn-lt"/>
            </a:endParaRPr>
          </a:p>
        </p:txBody>
      </p:sp>
      <p:sp>
        <p:nvSpPr>
          <p:cNvPr id="52" name="Oval 19"/>
          <p:cNvSpPr/>
          <p:nvPr>
            <p:custDataLst>
              <p:tags r:id="rId6"/>
            </p:custDataLst>
          </p:nvPr>
        </p:nvSpPr>
        <p:spPr>
          <a:xfrm>
            <a:off x="2336773" y="2976401"/>
            <a:ext cx="1540259" cy="1540259"/>
          </a:xfrm>
          <a:prstGeom prst="ellipse">
            <a:avLst/>
          </a:prstGeom>
          <a:ln w="381000" cap="rnd" cmpd="sng">
            <a:solidFill>
              <a:srgbClr val="FFFFFF">
                <a:lumMod val="75000"/>
                <a:alpha val="30000"/>
              </a:srgbClr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>
              <a:cs typeface="+mn-ea"/>
              <a:sym typeface="+mn-lt"/>
            </a:endParaRPr>
          </a:p>
        </p:txBody>
      </p:sp>
      <p:sp>
        <p:nvSpPr>
          <p:cNvPr id="53" name="Oval 20"/>
          <p:cNvSpPr/>
          <p:nvPr>
            <p:custDataLst>
              <p:tags r:id="rId7"/>
            </p:custDataLst>
          </p:nvPr>
        </p:nvSpPr>
        <p:spPr>
          <a:xfrm>
            <a:off x="1242059" y="1881688"/>
            <a:ext cx="3729685" cy="3729685"/>
          </a:xfrm>
          <a:prstGeom prst="ellipse">
            <a:avLst/>
          </a:prstGeom>
          <a:ln w="381000" cap="rnd" cmpd="sng">
            <a:solidFill>
              <a:srgbClr val="FFFFFF">
                <a:lumMod val="75000"/>
                <a:alpha val="10000"/>
              </a:srgbClr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>
              <a:cs typeface="+mn-ea"/>
              <a:sym typeface="+mn-lt"/>
            </a:endParaRPr>
          </a:p>
        </p:txBody>
      </p:sp>
      <p:sp>
        <p:nvSpPr>
          <p:cNvPr id="54" name="Arc 21"/>
          <p:cNvSpPr/>
          <p:nvPr>
            <p:custDataLst>
              <p:tags r:id="rId8"/>
            </p:custDataLst>
          </p:nvPr>
        </p:nvSpPr>
        <p:spPr>
          <a:xfrm>
            <a:off x="2463773" y="3103401"/>
            <a:ext cx="1540259" cy="1540259"/>
          </a:xfrm>
          <a:prstGeom prst="arc">
            <a:avLst>
              <a:gd name="adj1" fmla="val 16199997"/>
              <a:gd name="adj2" fmla="val 3240000"/>
            </a:avLst>
          </a:prstGeom>
          <a:ln w="381000" cap="rnd" cmpd="sng">
            <a:solidFill>
              <a:srgbClr val="FF8400"/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>
              <a:cs typeface="+mn-ea"/>
              <a:sym typeface="+mn-lt"/>
            </a:endParaRPr>
          </a:p>
        </p:txBody>
      </p:sp>
      <p:sp>
        <p:nvSpPr>
          <p:cNvPr id="55" name="Arc 22"/>
          <p:cNvSpPr/>
          <p:nvPr>
            <p:custDataLst>
              <p:tags r:id="rId9"/>
            </p:custDataLst>
          </p:nvPr>
        </p:nvSpPr>
        <p:spPr>
          <a:xfrm>
            <a:off x="2097682" y="2737311"/>
            <a:ext cx="2272439" cy="2272439"/>
          </a:xfrm>
          <a:prstGeom prst="arc">
            <a:avLst>
              <a:gd name="adj1" fmla="val 16199997"/>
              <a:gd name="adj2" fmla="val 1080000"/>
            </a:avLst>
          </a:prstGeom>
          <a:ln w="381000" cap="rnd" cmpd="sng">
            <a:solidFill>
              <a:srgbClr val="FF6000"/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>
              <a:cs typeface="+mn-ea"/>
              <a:sym typeface="+mn-lt"/>
            </a:endParaRPr>
          </a:p>
        </p:txBody>
      </p:sp>
      <p:sp>
        <p:nvSpPr>
          <p:cNvPr id="56" name="Arc 23"/>
          <p:cNvSpPr/>
          <p:nvPr>
            <p:custDataLst>
              <p:tags r:id="rId10"/>
            </p:custDataLst>
          </p:nvPr>
        </p:nvSpPr>
        <p:spPr>
          <a:xfrm>
            <a:off x="1732902" y="2372530"/>
            <a:ext cx="3001999" cy="3001997"/>
          </a:xfrm>
          <a:prstGeom prst="arc">
            <a:avLst>
              <a:gd name="adj1" fmla="val 16199997"/>
              <a:gd name="adj2" fmla="val 20520000"/>
            </a:avLst>
          </a:prstGeom>
          <a:ln w="381000" cap="rnd" cmpd="sng">
            <a:solidFill>
              <a:srgbClr val="FF4200"/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>
              <a:cs typeface="+mn-ea"/>
              <a:sym typeface="+mn-lt"/>
            </a:endParaRPr>
          </a:p>
        </p:txBody>
      </p:sp>
      <p:sp>
        <p:nvSpPr>
          <p:cNvPr id="57" name="Arc 24"/>
          <p:cNvSpPr/>
          <p:nvPr>
            <p:custDataLst>
              <p:tags r:id="rId11"/>
            </p:custDataLst>
          </p:nvPr>
        </p:nvSpPr>
        <p:spPr>
          <a:xfrm>
            <a:off x="1369059" y="2008688"/>
            <a:ext cx="3729685" cy="3729685"/>
          </a:xfrm>
          <a:prstGeom prst="arc">
            <a:avLst>
              <a:gd name="adj1" fmla="val 16199997"/>
              <a:gd name="adj2" fmla="val 18360000"/>
            </a:avLst>
          </a:prstGeom>
          <a:ln w="381000" cap="rnd" cmpd="sng">
            <a:solidFill>
              <a:srgbClr val="FF170C"/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>
              <a:cs typeface="+mn-ea"/>
              <a:sym typeface="+mn-lt"/>
            </a:endParaRPr>
          </a:p>
        </p:txBody>
      </p:sp>
      <p:sp>
        <p:nvSpPr>
          <p:cNvPr id="38" name="Rectangle 30"/>
          <p:cNvSpPr/>
          <p:nvPr>
            <p:custDataLst>
              <p:tags r:id="rId12"/>
            </p:custDataLst>
          </p:nvPr>
        </p:nvSpPr>
        <p:spPr>
          <a:xfrm>
            <a:off x="6290452" y="1670267"/>
            <a:ext cx="5187155" cy="904875"/>
          </a:xfrm>
          <a:prstGeom prst="rect">
            <a:avLst/>
          </a:prstGeom>
          <a:solidFill>
            <a:srgbClr val="FF170C"/>
          </a:solidFill>
          <a:ln>
            <a:noFill/>
          </a:ln>
        </p:spPr>
        <p:style>
          <a:lnRef idx="2">
            <a:srgbClr val="508E53">
              <a:shade val="50000"/>
            </a:srgbClr>
          </a:lnRef>
          <a:fillRef idx="1">
            <a:srgbClr val="508E53"/>
          </a:fillRef>
          <a:effectRef idx="0">
            <a:srgbClr val="508E5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64" name="TextBox 31"/>
          <p:cNvSpPr txBox="1"/>
          <p:nvPr>
            <p:custDataLst>
              <p:tags r:id="rId13"/>
            </p:custDataLst>
          </p:nvPr>
        </p:nvSpPr>
        <p:spPr>
          <a:xfrm>
            <a:off x="7552084" y="1740879"/>
            <a:ext cx="3034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 线性表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：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L=(a</a:t>
            </a:r>
            <a:r>
              <a:rPr kumimoji="0" lang="en-US" altLang="zh-CN" sz="2000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1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,a</a:t>
            </a:r>
            <a:r>
              <a:rPr kumimoji="0" lang="en-US" altLang="zh-CN" sz="2000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2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,...,a</a:t>
            </a:r>
            <a:r>
              <a:rPr kumimoji="0" lang="en-US" altLang="zh-CN" sz="2000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n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)</a:t>
            </a:r>
            <a:endParaRPr 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9" name="Rectangle 36"/>
          <p:cNvSpPr/>
          <p:nvPr>
            <p:custDataLst>
              <p:tags r:id="rId14"/>
            </p:custDataLst>
          </p:nvPr>
        </p:nvSpPr>
        <p:spPr>
          <a:xfrm>
            <a:off x="6292678" y="3035510"/>
            <a:ext cx="5187155" cy="1347062"/>
          </a:xfrm>
          <a:prstGeom prst="rect">
            <a:avLst/>
          </a:prstGeom>
          <a:solidFill>
            <a:srgbClr val="FF6000"/>
          </a:solidFill>
          <a:ln>
            <a:noFill/>
          </a:ln>
        </p:spPr>
        <p:style>
          <a:lnRef idx="2">
            <a:srgbClr val="508E53">
              <a:shade val="50000"/>
            </a:srgbClr>
          </a:lnRef>
          <a:fillRef idx="1">
            <a:srgbClr val="508E53"/>
          </a:fillRef>
          <a:effectRef idx="0">
            <a:srgbClr val="508E5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70" name="TextBox 37"/>
          <p:cNvSpPr txBox="1"/>
          <p:nvPr>
            <p:custDataLst>
              <p:tags r:id="rId15"/>
            </p:custDataLst>
          </p:nvPr>
        </p:nvSpPr>
        <p:spPr>
          <a:xfrm>
            <a:off x="7652293" y="3112795"/>
            <a:ext cx="2759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数组：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A= </a:t>
            </a:r>
            <a:r>
              <a:rPr lang="zh-CN" altLang="zh-CN" sz="2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en-US" altLang="zh-CN" sz="2000" baseline="-25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,a</a:t>
            </a:r>
            <a:r>
              <a:rPr lang="en-US" altLang="zh-CN" sz="2000" baseline="-25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,...,a</a:t>
            </a:r>
            <a:r>
              <a:rPr lang="en-US" altLang="zh-CN" sz="2000" baseline="-25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)</a:t>
            </a:r>
          </a:p>
        </p:txBody>
      </p:sp>
      <p:sp>
        <p:nvSpPr>
          <p:cNvPr id="72" name="Rectangle 39"/>
          <p:cNvSpPr/>
          <p:nvPr>
            <p:custDataLst>
              <p:tags r:id="rId16"/>
            </p:custDataLst>
          </p:nvPr>
        </p:nvSpPr>
        <p:spPr>
          <a:xfrm>
            <a:off x="6290452" y="4799397"/>
            <a:ext cx="5187155" cy="904875"/>
          </a:xfrm>
          <a:prstGeom prst="rect">
            <a:avLst/>
          </a:prstGeom>
          <a:solidFill>
            <a:srgbClr val="FF8400"/>
          </a:solidFill>
          <a:ln>
            <a:noFill/>
          </a:ln>
        </p:spPr>
        <p:style>
          <a:lnRef idx="2">
            <a:srgbClr val="508E53">
              <a:shade val="50000"/>
            </a:srgbClr>
          </a:lnRef>
          <a:fillRef idx="1">
            <a:srgbClr val="508E53"/>
          </a:fillRef>
          <a:effectRef idx="0">
            <a:srgbClr val="508E5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73" name="TextBox 40"/>
          <p:cNvSpPr txBox="1"/>
          <p:nvPr>
            <p:custDataLst>
              <p:tags r:id="rId17"/>
            </p:custDataLst>
          </p:nvPr>
        </p:nvSpPr>
        <p:spPr>
          <a:xfrm>
            <a:off x="7522339" y="4807042"/>
            <a:ext cx="3015025" cy="453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3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广义表：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Ls= </a:t>
            </a:r>
            <a:r>
              <a:rPr lang="zh-CN" altLang="zh-CN" sz="2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en-US" altLang="zh-CN" sz="2000" baseline="-25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,a</a:t>
            </a:r>
            <a:r>
              <a:rPr lang="en-US" altLang="zh-CN" sz="2000" baseline="-25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,...,a</a:t>
            </a:r>
            <a:r>
              <a:rPr lang="en-US" altLang="zh-CN" sz="2000" baseline="-25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)</a:t>
            </a:r>
          </a:p>
        </p:txBody>
      </p:sp>
      <p:sp>
        <p:nvSpPr>
          <p:cNvPr id="41" name="矩形 40"/>
          <p:cNvSpPr/>
          <p:nvPr>
            <p:custDataLst>
              <p:tags r:id="rId18"/>
            </p:custDataLst>
          </p:nvPr>
        </p:nvSpPr>
        <p:spPr>
          <a:xfrm>
            <a:off x="7641151" y="2093514"/>
            <a:ext cx="2944947" cy="417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a</a:t>
            </a:r>
            <a:r>
              <a:rPr kumimoji="0" lang="en-US" altLang="zh-CN" i="0" u="none" strike="noStrike" kern="120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i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是同类型的元素，</a:t>
            </a:r>
            <a:r>
              <a:rPr kumimoji="0" lang="zh-CN" altLang="zh-CN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1≤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i≤n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/>
              <a:ea typeface="微软雅黑"/>
              <a:cs typeface="+mn-ea"/>
              <a:sym typeface="+mn-lt"/>
            </a:endParaRPr>
          </a:p>
        </p:txBody>
      </p:sp>
      <p:sp>
        <p:nvSpPr>
          <p:cNvPr id="79" name="矩形 78"/>
          <p:cNvSpPr/>
          <p:nvPr>
            <p:custDataLst>
              <p:tags r:id="rId19"/>
            </p:custDataLst>
          </p:nvPr>
        </p:nvSpPr>
        <p:spPr>
          <a:xfrm>
            <a:off x="6566025" y="5297665"/>
            <a:ext cx="46360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a</a:t>
            </a:r>
            <a:r>
              <a:rPr lang="en-US" altLang="zh-CN" sz="1800" baseline="-25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可以是同类型的元素或广义表，</a:t>
            </a:r>
            <a:r>
              <a:rPr lang="zh-CN" altLang="zh-CN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1≤</a:t>
            </a:r>
            <a:r>
              <a:rPr lang="en-US" altLang="zh-CN" sz="1800" dirty="0" err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i≤n</a:t>
            </a:r>
            <a:r>
              <a:rPr lang="en-US" altLang="zh-CN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箭头: 下 2">
            <a:extLst>
              <a:ext uri="{FF2B5EF4-FFF2-40B4-BE49-F238E27FC236}">
                <a16:creationId xmlns:a16="http://schemas.microsoft.com/office/drawing/2014/main" id="{F0F81A8E-FC1F-4E72-8159-03E54367CD2F}"/>
              </a:ext>
            </a:extLst>
          </p:cNvPr>
          <p:cNvSpPr/>
          <p:nvPr/>
        </p:nvSpPr>
        <p:spPr>
          <a:xfrm rot="10800000">
            <a:off x="8872578" y="1332631"/>
            <a:ext cx="157274" cy="274524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766C238-18BF-4B1D-A776-E7341D7F8439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808980" y="820203"/>
            <a:ext cx="5986620" cy="417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每个数据元素都为非结构的</a:t>
            </a:r>
            <a:r>
              <a:rPr lang="zh-CN" altLang="en-US" b="1" dirty="0">
                <a:solidFill>
                  <a:srgbClr val="FF0000"/>
                </a:solidFill>
                <a:latin typeface="Times New Roman"/>
                <a:ea typeface="微软雅黑"/>
                <a:cs typeface="+mn-ea"/>
                <a:sym typeface="+mn-lt"/>
              </a:rPr>
              <a:t>原子类型</a:t>
            </a:r>
            <a:r>
              <a:rPr lang="zh-CN" altLang="en-US" b="1" dirty="0">
                <a:latin typeface="Times New Roman"/>
                <a:ea typeface="微软雅黑"/>
                <a:cs typeface="+mn-ea"/>
                <a:sym typeface="+mn-lt"/>
              </a:rPr>
              <a:t>，元素的值</a:t>
            </a:r>
            <a:r>
              <a:rPr lang="zh-CN" altLang="en-US" b="1" dirty="0">
                <a:solidFill>
                  <a:srgbClr val="FF0000"/>
                </a:solidFill>
                <a:latin typeface="Times New Roman"/>
                <a:ea typeface="微软雅黑"/>
                <a:cs typeface="+mn-ea"/>
                <a:sym typeface="+mn-lt"/>
              </a:rPr>
              <a:t>不再分解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/>
              <a:ea typeface="微软雅黑"/>
              <a:cs typeface="+mn-ea"/>
              <a:sym typeface="+mn-lt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6A75FB4D-A57C-482F-8F7E-044A3954059E}"/>
              </a:ext>
            </a:extLst>
          </p:cNvPr>
          <p:cNvSpPr txBox="1"/>
          <p:nvPr/>
        </p:nvSpPr>
        <p:spPr>
          <a:xfrm>
            <a:off x="6338769" y="3521707"/>
            <a:ext cx="5229344" cy="777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若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a</a:t>
            </a:r>
            <a:r>
              <a:rPr kumimoji="0" lang="en-US" altLang="zh-CN" i="0" u="none" strike="noStrike" kern="120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i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是同类型的元素，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A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是一维数组，</a:t>
            </a:r>
            <a:r>
              <a:rPr kumimoji="0" lang="zh-CN" altLang="zh-CN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1≤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i≤n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若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a</a:t>
            </a:r>
            <a:r>
              <a:rPr kumimoji="0" lang="en-US" altLang="zh-CN" i="0" u="none" strike="noStrike" kern="120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i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是同类型的定长线性表，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A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是多维数组，</a:t>
            </a:r>
            <a:r>
              <a:rPr kumimoji="0" lang="zh-CN" altLang="zh-CN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1≤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i≤n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 </a:t>
            </a: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C74C9F80-B4AD-43BF-B1D0-E02AD64FE384}"/>
              </a:ext>
            </a:extLst>
          </p:cNvPr>
          <p:cNvSpPr/>
          <p:nvPr/>
        </p:nvSpPr>
        <p:spPr>
          <a:xfrm>
            <a:off x="5904371" y="3479138"/>
            <a:ext cx="340333" cy="1818527"/>
          </a:xfrm>
          <a:prstGeom prst="leftBrace">
            <a:avLst/>
          </a:prstGeom>
          <a:ln w="38100">
            <a:solidFill>
              <a:srgbClr val="FF6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2FAA0897-7F61-4B6D-8509-4FC671F2D47B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6551036" y="5829214"/>
            <a:ext cx="4643083" cy="417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每个数据元素本身可以是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嵌套的数据结构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/>
              <a:ea typeface="微软雅黑"/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8" grpId="0" animBg="1"/>
      <p:bldP spid="69" grpId="0" animBg="1"/>
      <p:bldP spid="72" grpId="0" animBg="1"/>
      <p:bldP spid="3" grpId="0" animBg="1"/>
      <p:bldP spid="42" grpId="0"/>
      <p:bldP spid="9" grpId="0" animBg="1"/>
      <p:bldP spid="4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3">
            <a:extLst>
              <a:ext uri="{FF2B5EF4-FFF2-40B4-BE49-F238E27FC236}">
                <a16:creationId xmlns:a16="http://schemas.microsoft.com/office/drawing/2014/main" id="{C0BC1DB9-8CA6-42D5-8CE1-2B8515F8EB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013" y="3712220"/>
            <a:ext cx="1130177" cy="1496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a000 a001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a010 a011</a:t>
            </a:r>
          </a:p>
          <a:p>
            <a:pPr lv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a020 a021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a030 a031</a:t>
            </a:r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B9B86875-B464-4F20-8851-9B8FEAA0CF97}"/>
              </a:ext>
            </a:extLst>
          </p:cNvPr>
          <p:cNvSpPr>
            <a:spLocks/>
          </p:cNvSpPr>
          <p:nvPr/>
        </p:nvSpPr>
        <p:spPr bwMode="auto">
          <a:xfrm>
            <a:off x="961386" y="3899545"/>
            <a:ext cx="76200" cy="1143000"/>
          </a:xfrm>
          <a:prstGeom prst="leftBracket">
            <a:avLst>
              <a:gd name="adj" fmla="val 125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18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" name="AutoShape 5">
            <a:extLst>
              <a:ext uri="{FF2B5EF4-FFF2-40B4-BE49-F238E27FC236}">
                <a16:creationId xmlns:a16="http://schemas.microsoft.com/office/drawing/2014/main" id="{CF366E82-EC1F-4385-8924-C44136EB46FC}"/>
              </a:ext>
            </a:extLst>
          </p:cNvPr>
          <p:cNvSpPr>
            <a:spLocks/>
          </p:cNvSpPr>
          <p:nvPr/>
        </p:nvSpPr>
        <p:spPr bwMode="auto">
          <a:xfrm>
            <a:off x="2170947" y="3899545"/>
            <a:ext cx="76200" cy="1143000"/>
          </a:xfrm>
          <a:prstGeom prst="rightBracket">
            <a:avLst>
              <a:gd name="adj" fmla="val 125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18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26" name="Group 6">
            <a:extLst>
              <a:ext uri="{FF2B5EF4-FFF2-40B4-BE49-F238E27FC236}">
                <a16:creationId xmlns:a16="http://schemas.microsoft.com/office/drawing/2014/main" id="{FDD7C738-175A-4578-8374-082551E62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138559"/>
              </p:ext>
            </p:extLst>
          </p:nvPr>
        </p:nvGraphicFramePr>
        <p:xfrm>
          <a:off x="8040950" y="973841"/>
          <a:ext cx="762000" cy="494468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14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ea"/>
                          <a:sym typeface="+mn-lt"/>
                        </a:rPr>
                        <a:t>a000</a:t>
                      </a:r>
                      <a:endParaRPr kumimoji="1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14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ea"/>
                          <a:sym typeface="+mn-lt"/>
                        </a:rPr>
                        <a:t>a001</a:t>
                      </a:r>
                      <a:endParaRPr kumimoji="1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14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ea"/>
                          <a:sym typeface="+mn-lt"/>
                        </a:rPr>
                        <a:t>a010</a:t>
                      </a:r>
                      <a:endParaRPr kumimoji="1" lang="en-US" altLang="zh-CN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  <a:cs typeface="+mn-ea"/>
                        <a:sym typeface="+mn-lt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14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ea"/>
                          <a:sym typeface="+mn-lt"/>
                        </a:rPr>
                        <a:t>a011</a:t>
                      </a:r>
                      <a:endParaRPr kumimoji="1" lang="en-US" altLang="zh-CN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  <a:cs typeface="+mn-ea"/>
                        <a:sym typeface="+mn-lt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14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ea"/>
                          <a:sym typeface="+mn-lt"/>
                        </a:rPr>
                        <a:t>a020</a:t>
                      </a:r>
                      <a:endParaRPr kumimoji="1" lang="en-US" altLang="zh-CN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  <a:cs typeface="+mn-ea"/>
                        <a:sym typeface="+mn-lt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14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ea"/>
                          <a:sym typeface="+mn-lt"/>
                        </a:rPr>
                        <a:t>a021</a:t>
                      </a:r>
                      <a:endParaRPr kumimoji="1" lang="en-US" altLang="zh-CN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  <a:cs typeface="+mn-ea"/>
                        <a:sym typeface="+mn-lt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14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a030</a:t>
                      </a: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14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a031</a:t>
                      </a: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214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214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6214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6214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0" name="Text Box 37">
            <a:extLst>
              <a:ext uri="{FF2B5EF4-FFF2-40B4-BE49-F238E27FC236}">
                <a16:creationId xmlns:a16="http://schemas.microsoft.com/office/drawing/2014/main" id="{A12BDA58-DA0F-4981-91D8-95E6EEB0AA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3645" y="897329"/>
            <a:ext cx="996950" cy="5028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b+L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b+2L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b+3L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b+4L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b+5L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b+6L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b+7L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b+8L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b+9L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b+10L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b+11L</a:t>
            </a:r>
          </a:p>
        </p:txBody>
      </p:sp>
      <p:sp>
        <p:nvSpPr>
          <p:cNvPr id="34" name="Text Box 41">
            <a:extLst>
              <a:ext uri="{FF2B5EF4-FFF2-40B4-BE49-F238E27FC236}">
                <a16:creationId xmlns:a16="http://schemas.microsoft.com/office/drawing/2014/main" id="{F7DE3227-D6CF-4231-8DAF-5E6729F878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6096" y="4856594"/>
            <a:ext cx="1174910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逻辑结构</a:t>
            </a:r>
          </a:p>
        </p:txBody>
      </p:sp>
      <p:sp>
        <p:nvSpPr>
          <p:cNvPr id="36" name="AutoShape 43">
            <a:extLst>
              <a:ext uri="{FF2B5EF4-FFF2-40B4-BE49-F238E27FC236}">
                <a16:creationId xmlns:a16="http://schemas.microsoft.com/office/drawing/2014/main" id="{50D2AFFE-99C7-4278-8DFB-94D5AD5AE68D}"/>
              </a:ext>
            </a:extLst>
          </p:cNvPr>
          <p:cNvSpPr>
            <a:spLocks/>
          </p:cNvSpPr>
          <p:nvPr/>
        </p:nvSpPr>
        <p:spPr bwMode="auto">
          <a:xfrm>
            <a:off x="2556734" y="3318520"/>
            <a:ext cx="76200" cy="1143000"/>
          </a:xfrm>
          <a:prstGeom prst="leftBracket">
            <a:avLst>
              <a:gd name="adj" fmla="val 125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18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7" name="AutoShape 44">
            <a:extLst>
              <a:ext uri="{FF2B5EF4-FFF2-40B4-BE49-F238E27FC236}">
                <a16:creationId xmlns:a16="http://schemas.microsoft.com/office/drawing/2014/main" id="{6A718F93-69B3-4FA4-8307-675CDF17F368}"/>
              </a:ext>
            </a:extLst>
          </p:cNvPr>
          <p:cNvSpPr>
            <a:spLocks/>
          </p:cNvSpPr>
          <p:nvPr/>
        </p:nvSpPr>
        <p:spPr bwMode="auto">
          <a:xfrm>
            <a:off x="3790373" y="3318520"/>
            <a:ext cx="76200" cy="1143000"/>
          </a:xfrm>
          <a:prstGeom prst="rightBracket">
            <a:avLst>
              <a:gd name="adj" fmla="val 125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18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" name="Text Box 45">
            <a:extLst>
              <a:ext uri="{FF2B5EF4-FFF2-40B4-BE49-F238E27FC236}">
                <a16:creationId xmlns:a16="http://schemas.microsoft.com/office/drawing/2014/main" id="{CC0A1C51-C728-4706-8AC6-DDB90B0887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381" y="5124849"/>
            <a:ext cx="761747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第</a:t>
            </a:r>
            <a:r>
              <a:rPr lang="zh-CN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页</a:t>
            </a:r>
          </a:p>
        </p:txBody>
      </p:sp>
      <p:sp>
        <p:nvSpPr>
          <p:cNvPr id="39" name="Text Box 46">
            <a:extLst>
              <a:ext uri="{FF2B5EF4-FFF2-40B4-BE49-F238E27FC236}">
                <a16:creationId xmlns:a16="http://schemas.microsoft.com/office/drawing/2014/main" id="{53DD369C-0140-4FD2-8744-7F1A84AB95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7271" y="4530052"/>
            <a:ext cx="761747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第</a:t>
            </a:r>
            <a:r>
              <a:rPr lang="zh-CN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页</a:t>
            </a:r>
          </a:p>
        </p:txBody>
      </p:sp>
      <p:sp>
        <p:nvSpPr>
          <p:cNvPr id="42" name="Text Box 76">
            <a:extLst>
              <a:ext uri="{FF2B5EF4-FFF2-40B4-BE49-F238E27FC236}">
                <a16:creationId xmlns:a16="http://schemas.microsoft.com/office/drawing/2014/main" id="{E58D3A7E-14F0-4551-9A6F-F7F82377C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2773" y="1548755"/>
            <a:ext cx="3826461" cy="41716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例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4</a:t>
            </a:r>
            <a:r>
              <a:rPr lang="zh-CN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三维数组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a[1..,0..n-1]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，行序优先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EF75579-EA94-400B-A42A-7813E142B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cs typeface="+mn-ea"/>
                <a:sym typeface="+mn-lt"/>
              </a:rPr>
              <a:t>20</a:t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3" name="标题 1">
            <a:extLst>
              <a:ext uri="{FF2B5EF4-FFF2-40B4-BE49-F238E27FC236}">
                <a16:creationId xmlns:a16="http://schemas.microsoft.com/office/drawing/2014/main" id="{5F736EC6-0F5C-4C62-9518-F187ED01CEC4}"/>
              </a:ext>
            </a:extLst>
          </p:cNvPr>
          <p:cNvSpPr txBox="1">
            <a:spLocks/>
          </p:cNvSpPr>
          <p:nvPr/>
        </p:nvSpPr>
        <p:spPr>
          <a:xfrm>
            <a:off x="623887" y="336873"/>
            <a:ext cx="10944225" cy="863601"/>
          </a:xfrm>
        </p:spPr>
        <p:txBody>
          <a:bodyPr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zh-CN" spc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5.2</a:t>
            </a:r>
            <a:r>
              <a:rPr lang="en-US" altLang="zh-CN" spc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pc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数组的顺序表示和实现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43A16C5-4A86-4031-AB4D-9C3D1039E029}"/>
              </a:ext>
            </a:extLst>
          </p:cNvPr>
          <p:cNvSpPr txBox="1"/>
          <p:nvPr/>
        </p:nvSpPr>
        <p:spPr>
          <a:xfrm>
            <a:off x="1054239" y="973841"/>
            <a:ext cx="6094520" cy="453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5.2.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2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二维数组的顺序表示</a:t>
            </a:r>
          </a:p>
        </p:txBody>
      </p:sp>
      <p:sp>
        <p:nvSpPr>
          <p:cNvPr id="45" name="Text Box 3">
            <a:extLst>
              <a:ext uri="{FF2B5EF4-FFF2-40B4-BE49-F238E27FC236}">
                <a16:creationId xmlns:a16="http://schemas.microsoft.com/office/drawing/2014/main" id="{221F925B-1BCA-4F53-913B-814457EC40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0037" y="3141610"/>
            <a:ext cx="1130177" cy="1496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a100 a101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a110 a111</a:t>
            </a:r>
          </a:p>
          <a:p>
            <a:pPr lv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a120 a121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a130 a131</a:t>
            </a:r>
          </a:p>
        </p:txBody>
      </p:sp>
      <p:sp>
        <p:nvSpPr>
          <p:cNvPr id="46" name="AutoShape 43">
            <a:extLst>
              <a:ext uri="{FF2B5EF4-FFF2-40B4-BE49-F238E27FC236}">
                <a16:creationId xmlns:a16="http://schemas.microsoft.com/office/drawing/2014/main" id="{B001C35B-9FFC-477A-A7B4-2F8EDED19D8B}"/>
              </a:ext>
            </a:extLst>
          </p:cNvPr>
          <p:cNvSpPr>
            <a:spLocks/>
          </p:cNvSpPr>
          <p:nvPr/>
        </p:nvSpPr>
        <p:spPr bwMode="auto">
          <a:xfrm>
            <a:off x="4151734" y="2663883"/>
            <a:ext cx="76200" cy="1143000"/>
          </a:xfrm>
          <a:prstGeom prst="leftBracket">
            <a:avLst>
              <a:gd name="adj" fmla="val 125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18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7" name="AutoShape 44">
            <a:extLst>
              <a:ext uri="{FF2B5EF4-FFF2-40B4-BE49-F238E27FC236}">
                <a16:creationId xmlns:a16="http://schemas.microsoft.com/office/drawing/2014/main" id="{874BD73F-3C44-4A48-9171-8502D6F3CFC6}"/>
              </a:ext>
            </a:extLst>
          </p:cNvPr>
          <p:cNvSpPr>
            <a:spLocks/>
          </p:cNvSpPr>
          <p:nvPr/>
        </p:nvSpPr>
        <p:spPr bwMode="auto">
          <a:xfrm>
            <a:off x="5346336" y="2663883"/>
            <a:ext cx="76200" cy="1143000"/>
          </a:xfrm>
          <a:prstGeom prst="rightBracket">
            <a:avLst>
              <a:gd name="adj" fmla="val 125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18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8" name="Text Box 46">
            <a:extLst>
              <a:ext uri="{FF2B5EF4-FFF2-40B4-BE49-F238E27FC236}">
                <a16:creationId xmlns:a16="http://schemas.microsoft.com/office/drawing/2014/main" id="{18180467-C866-42E1-B05C-A3C72DDE4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2271" y="3875415"/>
            <a:ext cx="761747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第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页</a:t>
            </a:r>
          </a:p>
        </p:txBody>
      </p:sp>
      <p:sp>
        <p:nvSpPr>
          <p:cNvPr id="49" name="Text Box 3">
            <a:extLst>
              <a:ext uri="{FF2B5EF4-FFF2-40B4-BE49-F238E27FC236}">
                <a16:creationId xmlns:a16="http://schemas.microsoft.com/office/drawing/2014/main" id="{FDD3CF83-1986-49F0-82B3-8AA5D19597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5037" y="2486973"/>
            <a:ext cx="1130177" cy="1496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a200 a201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a210 a211</a:t>
            </a:r>
          </a:p>
          <a:p>
            <a:pPr lv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a220 a221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a230 a231</a:t>
            </a:r>
          </a:p>
        </p:txBody>
      </p:sp>
      <p:graphicFrame>
        <p:nvGraphicFramePr>
          <p:cNvPr id="50" name="表格 62">
            <a:extLst>
              <a:ext uri="{FF2B5EF4-FFF2-40B4-BE49-F238E27FC236}">
                <a16:creationId xmlns:a16="http://schemas.microsoft.com/office/drawing/2014/main" id="{CFFBD73F-D47A-4567-8101-91B62795EA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664569"/>
              </p:ext>
            </p:extLst>
          </p:nvPr>
        </p:nvGraphicFramePr>
        <p:xfrm>
          <a:off x="6450211" y="1755181"/>
          <a:ext cx="87324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3246">
                  <a:extLst>
                    <a:ext uri="{9D8B030D-6E8A-4147-A177-3AD203B41FA5}">
                      <a16:colId xmlns:a16="http://schemas.microsoft.com/office/drawing/2014/main" val="8497565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87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3</a:t>
                      </a:r>
                      <a:endParaRPr lang="zh-CN" altLang="en-US" b="1" dirty="0"/>
                    </a:p>
                  </a:txBody>
                  <a:tcP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46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54995"/>
                  </a:ext>
                </a:extLst>
              </a:tr>
            </a:tbl>
          </a:graphicData>
        </a:graphic>
      </p:graphicFrame>
      <p:graphicFrame>
        <p:nvGraphicFramePr>
          <p:cNvPr id="51" name="表格 63">
            <a:extLst>
              <a:ext uri="{FF2B5EF4-FFF2-40B4-BE49-F238E27FC236}">
                <a16:creationId xmlns:a16="http://schemas.microsoft.com/office/drawing/2014/main" id="{CF91D1B6-526E-4E78-BF91-FB9668CFE2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241957"/>
              </p:ext>
            </p:extLst>
          </p:nvPr>
        </p:nvGraphicFramePr>
        <p:xfrm>
          <a:off x="6450211" y="3303866"/>
          <a:ext cx="87324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3246">
                  <a:extLst>
                    <a:ext uri="{9D8B030D-6E8A-4147-A177-3AD203B41FA5}">
                      <a16:colId xmlns:a16="http://schemas.microsoft.com/office/drawing/2014/main" val="16953677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737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30383"/>
                  </a:ext>
                </a:extLst>
              </a:tr>
            </a:tbl>
          </a:graphicData>
        </a:graphic>
      </p:graphicFrame>
      <p:sp>
        <p:nvSpPr>
          <p:cNvPr id="52" name="Text Box 39">
            <a:extLst>
              <a:ext uri="{FF2B5EF4-FFF2-40B4-BE49-F238E27FC236}">
                <a16:creationId xmlns:a16="http://schemas.microsoft.com/office/drawing/2014/main" id="{CA82F4D4-2917-4C80-9C27-3D7D6C1B98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4127" y="1653298"/>
            <a:ext cx="851579" cy="3927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base</a:t>
            </a:r>
            <a:endParaRPr lang="zh-CN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r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dim</a:t>
            </a:r>
            <a:endParaRPr lang="zh-CN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r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bounds</a:t>
            </a:r>
            <a:endParaRPr lang="zh-CN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r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r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low1</a:t>
            </a:r>
            <a:endParaRPr lang="zh-CN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r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high1</a:t>
            </a:r>
          </a:p>
          <a:p>
            <a:pPr algn="r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low2</a:t>
            </a:r>
          </a:p>
          <a:p>
            <a:pPr algn="r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high2</a:t>
            </a:r>
          </a:p>
          <a:p>
            <a:pPr algn="r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low3</a:t>
            </a:r>
          </a:p>
          <a:p>
            <a:pPr algn="r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high3</a:t>
            </a:r>
            <a:endParaRPr lang="zh-CN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D86A2EEB-A479-47F6-A669-48F08D4C8677}"/>
              </a:ext>
            </a:extLst>
          </p:cNvPr>
          <p:cNvCxnSpPr/>
          <p:nvPr/>
        </p:nvCxnSpPr>
        <p:spPr>
          <a:xfrm>
            <a:off x="6889200" y="2867701"/>
            <a:ext cx="0" cy="4361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4" name="表格 63">
            <a:extLst>
              <a:ext uri="{FF2B5EF4-FFF2-40B4-BE49-F238E27FC236}">
                <a16:creationId xmlns:a16="http://schemas.microsoft.com/office/drawing/2014/main" id="{3D39EF28-1D34-45BB-9149-D49001ADBC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661499"/>
              </p:ext>
            </p:extLst>
          </p:nvPr>
        </p:nvGraphicFramePr>
        <p:xfrm>
          <a:off x="6450211" y="4045545"/>
          <a:ext cx="873246" cy="741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3246">
                  <a:extLst>
                    <a:ext uri="{9D8B030D-6E8A-4147-A177-3AD203B41FA5}">
                      <a16:colId xmlns:a16="http://schemas.microsoft.com/office/drawing/2014/main" val="1695367753"/>
                    </a:ext>
                  </a:extLst>
                </a:gridCol>
              </a:tblGrid>
              <a:tr h="37084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737969"/>
                  </a:ext>
                </a:extLst>
              </a:tr>
              <a:tr h="37084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30383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F830925-80C2-45F0-AF0A-9037A779D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250963"/>
              </p:ext>
            </p:extLst>
          </p:nvPr>
        </p:nvGraphicFramePr>
        <p:xfrm>
          <a:off x="6439616" y="4804192"/>
          <a:ext cx="873246" cy="741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3246">
                  <a:extLst>
                    <a:ext uri="{9D8B030D-6E8A-4147-A177-3AD203B41FA5}">
                      <a16:colId xmlns:a16="http://schemas.microsoft.com/office/drawing/2014/main" val="3109546451"/>
                    </a:ext>
                  </a:extLst>
                </a:gridCol>
              </a:tblGrid>
              <a:tr h="37084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391616"/>
                  </a:ext>
                </a:extLst>
              </a:tr>
              <a:tr h="37084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78242"/>
                  </a:ext>
                </a:extLst>
              </a:tr>
            </a:tbl>
          </a:graphicData>
        </a:graphic>
      </p:graphicFrame>
      <p:graphicFrame>
        <p:nvGraphicFramePr>
          <p:cNvPr id="55" name="Group 6">
            <a:extLst>
              <a:ext uri="{FF2B5EF4-FFF2-40B4-BE49-F238E27FC236}">
                <a16:creationId xmlns:a16="http://schemas.microsoft.com/office/drawing/2014/main" id="{DDC7F05D-9B55-489D-AB4A-3AD4BF98D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095617"/>
              </p:ext>
            </p:extLst>
          </p:nvPr>
        </p:nvGraphicFramePr>
        <p:xfrm>
          <a:off x="9845183" y="956317"/>
          <a:ext cx="762000" cy="4923344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14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14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14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  <a:cs typeface="+mn-ea"/>
                        <a:sym typeface="+mn-lt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14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  <a:cs typeface="+mn-ea"/>
                        <a:sym typeface="+mn-lt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14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  <a:cs typeface="+mn-ea"/>
                        <a:sym typeface="+mn-lt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14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  <a:cs typeface="+mn-ea"/>
                        <a:sym typeface="+mn-lt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14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14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214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214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6214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6214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56" name="Text Box 37">
            <a:extLst>
              <a:ext uri="{FF2B5EF4-FFF2-40B4-BE49-F238E27FC236}">
                <a16:creationId xmlns:a16="http://schemas.microsoft.com/office/drawing/2014/main" id="{EE61AC4D-38A3-4E22-96EA-EDFB88216C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8265" y="889965"/>
            <a:ext cx="996950" cy="5028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b+12L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b+13L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b+14L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b+15L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b+16L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b+17L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b+18L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b+19L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b+20L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b+21L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b+22L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b+23L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8CD7556-DEDB-40ED-B680-38611FBF2C31}"/>
              </a:ext>
            </a:extLst>
          </p:cNvPr>
          <p:cNvCxnSpPr>
            <a:cxnSpLocks/>
            <a:stCxn id="24" idx="0"/>
            <a:endCxn id="46" idx="0"/>
          </p:cNvCxnSpPr>
          <p:nvPr/>
        </p:nvCxnSpPr>
        <p:spPr>
          <a:xfrm flipV="1">
            <a:off x="1037586" y="2663883"/>
            <a:ext cx="3190348" cy="123566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0BEEBBB-9732-4F23-B62B-D1377AB3DCD2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2170947" y="2663883"/>
            <a:ext cx="3175389" cy="1235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C7378DA-792E-4937-9797-678C7E460E14}"/>
              </a:ext>
            </a:extLst>
          </p:cNvPr>
          <p:cNvCxnSpPr>
            <a:stCxn id="24" idx="2"/>
            <a:endCxn id="46" idx="2"/>
          </p:cNvCxnSpPr>
          <p:nvPr/>
        </p:nvCxnSpPr>
        <p:spPr>
          <a:xfrm flipV="1">
            <a:off x="1037586" y="3806883"/>
            <a:ext cx="3190348" cy="1235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F84D6A3-CAC4-4222-8435-8687CD7A3746}"/>
              </a:ext>
            </a:extLst>
          </p:cNvPr>
          <p:cNvCxnSpPr>
            <a:stCxn id="25" idx="1"/>
          </p:cNvCxnSpPr>
          <p:nvPr/>
        </p:nvCxnSpPr>
        <p:spPr>
          <a:xfrm flipV="1">
            <a:off x="2170947" y="3806883"/>
            <a:ext cx="3224267" cy="1235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03CE20AE-D840-4E09-A118-22ECE202D290}"/>
              </a:ext>
            </a:extLst>
          </p:cNvPr>
          <p:cNvSpPr/>
          <p:nvPr/>
        </p:nvSpPr>
        <p:spPr>
          <a:xfrm>
            <a:off x="887767" y="3806883"/>
            <a:ext cx="1474630" cy="1329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24147A79-E2B1-4F0B-8187-8C113636AD4F}"/>
              </a:ext>
            </a:extLst>
          </p:cNvPr>
          <p:cNvSpPr/>
          <p:nvPr/>
        </p:nvSpPr>
        <p:spPr>
          <a:xfrm>
            <a:off x="2489494" y="3225301"/>
            <a:ext cx="1474630" cy="1329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D54FFEB-3144-4618-AC94-D7B29F7B6A28}"/>
              </a:ext>
            </a:extLst>
          </p:cNvPr>
          <p:cNvSpPr txBox="1"/>
          <p:nvPr/>
        </p:nvSpPr>
        <p:spPr>
          <a:xfrm>
            <a:off x="8021666" y="4313964"/>
            <a:ext cx="75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a100</a:t>
            </a:r>
            <a:endParaRPr lang="zh-CN" altLang="en-US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9127CD4B-8A98-41B8-997F-BA979804A999}"/>
              </a:ext>
            </a:extLst>
          </p:cNvPr>
          <p:cNvSpPr txBox="1"/>
          <p:nvPr/>
        </p:nvSpPr>
        <p:spPr>
          <a:xfrm>
            <a:off x="8018998" y="4722077"/>
            <a:ext cx="75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a101</a:t>
            </a:r>
            <a:endParaRPr lang="zh-CN" altLang="en-US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9CA4A891-647E-4F8D-9C6C-380C7C1E1F0A}"/>
              </a:ext>
            </a:extLst>
          </p:cNvPr>
          <p:cNvSpPr txBox="1"/>
          <p:nvPr/>
        </p:nvSpPr>
        <p:spPr>
          <a:xfrm>
            <a:off x="8018998" y="5127129"/>
            <a:ext cx="75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a110</a:t>
            </a:r>
            <a:endParaRPr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923D892F-33E6-4013-AD58-E88C28F2FC24}"/>
              </a:ext>
            </a:extLst>
          </p:cNvPr>
          <p:cNvSpPr txBox="1"/>
          <p:nvPr/>
        </p:nvSpPr>
        <p:spPr>
          <a:xfrm>
            <a:off x="8018998" y="5554649"/>
            <a:ext cx="75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a111</a:t>
            </a:r>
            <a:endParaRPr lang="zh-CN" altLang="en-US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CF75D52B-F3B1-4FDB-B62C-241E6FB710E5}"/>
              </a:ext>
            </a:extLst>
          </p:cNvPr>
          <p:cNvSpPr txBox="1"/>
          <p:nvPr/>
        </p:nvSpPr>
        <p:spPr>
          <a:xfrm>
            <a:off x="9899166" y="977701"/>
            <a:ext cx="75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a120</a:t>
            </a:r>
            <a:endParaRPr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90C4EAD6-88DB-4B81-AA93-5247B436855B}"/>
              </a:ext>
            </a:extLst>
          </p:cNvPr>
          <p:cNvSpPr txBox="1"/>
          <p:nvPr/>
        </p:nvSpPr>
        <p:spPr>
          <a:xfrm>
            <a:off x="9899851" y="1399383"/>
            <a:ext cx="75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a121</a:t>
            </a:r>
            <a:endParaRPr lang="zh-CN" altLang="en-US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BF835F3F-06A8-461E-8849-812C0760BF68}"/>
              </a:ext>
            </a:extLst>
          </p:cNvPr>
          <p:cNvSpPr txBox="1"/>
          <p:nvPr/>
        </p:nvSpPr>
        <p:spPr>
          <a:xfrm>
            <a:off x="9899851" y="1799729"/>
            <a:ext cx="75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a130</a:t>
            </a:r>
            <a:endParaRPr lang="zh-CN" altLang="en-US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77A79A66-51ED-4E55-9271-56DD2E6D8E13}"/>
              </a:ext>
            </a:extLst>
          </p:cNvPr>
          <p:cNvSpPr txBox="1"/>
          <p:nvPr/>
        </p:nvSpPr>
        <p:spPr>
          <a:xfrm>
            <a:off x="9899166" y="2215951"/>
            <a:ext cx="75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a131</a:t>
            </a:r>
            <a:endParaRPr lang="zh-CN" altLang="en-US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DC3E47B5-153B-402E-9302-BC7C658D7845}"/>
              </a:ext>
            </a:extLst>
          </p:cNvPr>
          <p:cNvSpPr/>
          <p:nvPr/>
        </p:nvSpPr>
        <p:spPr>
          <a:xfrm>
            <a:off x="4085566" y="2581423"/>
            <a:ext cx="1474630" cy="1329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BE6AF38C-D4E2-4D6C-AA5A-90EBDEC3D0CB}"/>
              </a:ext>
            </a:extLst>
          </p:cNvPr>
          <p:cNvSpPr txBox="1"/>
          <p:nvPr/>
        </p:nvSpPr>
        <p:spPr>
          <a:xfrm>
            <a:off x="9886343" y="2632173"/>
            <a:ext cx="75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a200</a:t>
            </a:r>
            <a:endParaRPr lang="zh-CN" altLang="en-US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EC23C859-FF74-4BD0-9724-EAAFD7742FD8}"/>
              </a:ext>
            </a:extLst>
          </p:cNvPr>
          <p:cNvSpPr txBox="1"/>
          <p:nvPr/>
        </p:nvSpPr>
        <p:spPr>
          <a:xfrm>
            <a:off x="9871099" y="3005945"/>
            <a:ext cx="75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a201</a:t>
            </a:r>
            <a:endParaRPr lang="zh-CN" altLang="en-US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7A932537-4E1F-4FFC-A5F2-4BB8541F9EC2}"/>
              </a:ext>
            </a:extLst>
          </p:cNvPr>
          <p:cNvSpPr txBox="1"/>
          <p:nvPr/>
        </p:nvSpPr>
        <p:spPr>
          <a:xfrm>
            <a:off x="9886343" y="3432423"/>
            <a:ext cx="75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a210</a:t>
            </a:r>
            <a:endParaRPr lang="zh-CN" altLang="en-US" dirty="0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422E3A03-C71A-467A-B792-B1A8CE5F0A0D}"/>
              </a:ext>
            </a:extLst>
          </p:cNvPr>
          <p:cNvSpPr txBox="1"/>
          <p:nvPr/>
        </p:nvSpPr>
        <p:spPr>
          <a:xfrm>
            <a:off x="9886343" y="3849309"/>
            <a:ext cx="75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a211</a:t>
            </a:r>
            <a:endParaRPr lang="zh-CN" altLang="en-US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BA732B55-E9AE-4D23-BBA3-6C3CEB0D30FE}"/>
              </a:ext>
            </a:extLst>
          </p:cNvPr>
          <p:cNvSpPr txBox="1"/>
          <p:nvPr/>
        </p:nvSpPr>
        <p:spPr>
          <a:xfrm>
            <a:off x="9886343" y="4248723"/>
            <a:ext cx="75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a220</a:t>
            </a:r>
            <a:endParaRPr lang="zh-CN" altLang="en-US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FFB506DE-9709-47E8-85F0-426C057A1B75}"/>
              </a:ext>
            </a:extLst>
          </p:cNvPr>
          <p:cNvSpPr txBox="1"/>
          <p:nvPr/>
        </p:nvSpPr>
        <p:spPr>
          <a:xfrm>
            <a:off x="9871099" y="4637635"/>
            <a:ext cx="75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a221</a:t>
            </a:r>
            <a:endParaRPr lang="zh-CN" altLang="en-US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2B3C11E0-398E-441E-869B-2CAF67FE3DA1}"/>
              </a:ext>
            </a:extLst>
          </p:cNvPr>
          <p:cNvSpPr txBox="1"/>
          <p:nvPr/>
        </p:nvSpPr>
        <p:spPr>
          <a:xfrm>
            <a:off x="9886343" y="5073982"/>
            <a:ext cx="75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a230</a:t>
            </a:r>
            <a:endParaRPr lang="zh-CN" altLang="en-US" dirty="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BF61F858-94B4-4037-BF77-CF2CF8350E18}"/>
              </a:ext>
            </a:extLst>
          </p:cNvPr>
          <p:cNvSpPr txBox="1"/>
          <p:nvPr/>
        </p:nvSpPr>
        <p:spPr>
          <a:xfrm>
            <a:off x="9871099" y="5510061"/>
            <a:ext cx="75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a231</a:t>
            </a:r>
            <a:endParaRPr lang="zh-CN" altLang="en-US" dirty="0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495A7A0-B4AD-4FB5-91F1-2CA7A23B681F}"/>
              </a:ext>
            </a:extLst>
          </p:cNvPr>
          <p:cNvCxnSpPr/>
          <p:nvPr/>
        </p:nvCxnSpPr>
        <p:spPr>
          <a:xfrm flipV="1">
            <a:off x="6742268" y="1188767"/>
            <a:ext cx="1276730" cy="65253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41568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  <p:bldP spid="25" grpId="0" animBg="1"/>
      <p:bldP spid="30" grpId="0"/>
      <p:bldP spid="34" grpId="0"/>
      <p:bldP spid="36" grpId="0" animBg="1"/>
      <p:bldP spid="37" grpId="0" animBg="1"/>
      <p:bldP spid="38" grpId="0"/>
      <p:bldP spid="39" grpId="0"/>
      <p:bldP spid="42" grpId="0" animBg="1"/>
      <p:bldP spid="45" grpId="0"/>
      <p:bldP spid="46" grpId="0" animBg="1"/>
      <p:bldP spid="47" grpId="0" animBg="1"/>
      <p:bldP spid="48" grpId="0"/>
      <p:bldP spid="49" grpId="0"/>
      <p:bldP spid="52" grpId="0"/>
      <p:bldP spid="56" grpId="0"/>
      <p:bldP spid="16" grpId="0" animBg="1"/>
      <p:bldP spid="16" grpId="1" animBg="1"/>
      <p:bldP spid="57" grpId="0" animBg="1"/>
      <p:bldP spid="57" grpId="1" animBg="1"/>
      <p:bldP spid="1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 animBg="1"/>
      <p:bldP spid="65" grpId="1" animBg="1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FB36EE5-9CEB-46AF-B3D6-9FFDA4651B88}"/>
              </a:ext>
            </a:extLst>
          </p:cNvPr>
          <p:cNvSpPr/>
          <p:nvPr/>
        </p:nvSpPr>
        <p:spPr>
          <a:xfrm>
            <a:off x="4332791" y="2645571"/>
            <a:ext cx="336864" cy="1986742"/>
          </a:xfrm>
          <a:prstGeom prst="rect">
            <a:avLst/>
          </a:prstGeom>
          <a:solidFill>
            <a:srgbClr val="CCFFFF"/>
          </a:solidFill>
          <a:ln>
            <a:solidFill>
              <a:srgbClr val="CC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690B0EE-3EDC-46D3-9D72-B30E0DE17395}"/>
              </a:ext>
            </a:extLst>
          </p:cNvPr>
          <p:cNvSpPr/>
          <p:nvPr/>
        </p:nvSpPr>
        <p:spPr>
          <a:xfrm>
            <a:off x="2737773" y="3851564"/>
            <a:ext cx="3200787" cy="266888"/>
          </a:xfrm>
          <a:prstGeom prst="rect">
            <a:avLst/>
          </a:prstGeom>
          <a:solidFill>
            <a:srgbClr val="CCFFFF"/>
          </a:solidFill>
          <a:ln>
            <a:solidFill>
              <a:srgbClr val="CC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406800"/>
            <a:ext cx="10944225" cy="863601"/>
          </a:xfrm>
        </p:spPr>
        <p:txBody>
          <a:bodyPr/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5.3 </a:t>
            </a:r>
            <a:r>
              <a:rPr lang="zh-CN" altLang="en-US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矩阵的压缩存储</a:t>
            </a:r>
            <a:endParaRPr lang="zh-CN" altLang="en-US" b="1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AutoShape 3">
            <a:extLst>
              <a:ext uri="{FF2B5EF4-FFF2-40B4-BE49-F238E27FC236}">
                <a16:creationId xmlns:a16="http://schemas.microsoft.com/office/drawing/2014/main" id="{0B5BDD69-8B42-4EC2-BDE2-3086057B4092}"/>
              </a:ext>
            </a:extLst>
          </p:cNvPr>
          <p:cNvSpPr>
            <a:spLocks/>
          </p:cNvSpPr>
          <p:nvPr/>
        </p:nvSpPr>
        <p:spPr bwMode="auto">
          <a:xfrm>
            <a:off x="2738635" y="2791872"/>
            <a:ext cx="54320" cy="1737072"/>
          </a:xfrm>
          <a:prstGeom prst="leftBracket">
            <a:avLst>
              <a:gd name="adj" fmla="val 23385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18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7AD9F707-583D-411B-8EFF-6F547F618F98}"/>
              </a:ext>
            </a:extLst>
          </p:cNvPr>
          <p:cNvSpPr>
            <a:spLocks/>
          </p:cNvSpPr>
          <p:nvPr/>
        </p:nvSpPr>
        <p:spPr bwMode="auto">
          <a:xfrm>
            <a:off x="5893703" y="2791872"/>
            <a:ext cx="45719" cy="1737072"/>
          </a:xfrm>
          <a:prstGeom prst="rightBracket">
            <a:avLst>
              <a:gd name="adj" fmla="val 2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18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Text Box 5">
            <a:extLst>
              <a:ext uri="{FF2B5EF4-FFF2-40B4-BE49-F238E27FC236}">
                <a16:creationId xmlns:a16="http://schemas.microsoft.com/office/drawing/2014/main" id="{B9A2A9F2-69B1-4349-88A0-FB260FD7D5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4493" y="2645570"/>
            <a:ext cx="2971800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baseline="-16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a11          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…      a</a:t>
            </a:r>
            <a:r>
              <a:rPr lang="en-US" altLang="zh-CN" sz="1800" baseline="-16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1i     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…    a</a:t>
            </a:r>
            <a:r>
              <a:rPr lang="en-US" altLang="zh-CN" sz="1800" baseline="-16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1n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baseline="-16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…       …                …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    …      a</a:t>
            </a:r>
            <a:r>
              <a:rPr lang="en-US" altLang="zh-CN" sz="1800" baseline="-16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ji        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…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…        …       …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en-US" altLang="zh-CN" sz="1800" baseline="-16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i1   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…   a</a:t>
            </a:r>
            <a:r>
              <a:rPr lang="en-US" altLang="zh-CN" sz="1800" baseline="-16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ij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…          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en-US" altLang="zh-CN" sz="1800" baseline="-160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in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…           …          …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en-US" altLang="zh-CN" sz="1800" baseline="-16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n1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…        a</a:t>
            </a:r>
            <a:r>
              <a:rPr lang="en-US" altLang="zh-CN" sz="1800" baseline="-16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ni                     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en-US" altLang="zh-CN" sz="1800" baseline="-160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nn</a:t>
            </a:r>
            <a:r>
              <a:rPr lang="en-US" altLang="zh-CN" sz="1800" baseline="-16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</a:t>
            </a:r>
          </a:p>
        </p:txBody>
      </p:sp>
      <p:sp>
        <p:nvSpPr>
          <p:cNvPr id="17" name="Text Box 6">
            <a:extLst>
              <a:ext uri="{FF2B5EF4-FFF2-40B4-BE49-F238E27FC236}">
                <a16:creationId xmlns:a16="http://schemas.microsoft.com/office/drawing/2014/main" id="{D996B424-8C72-426A-85CF-A61693DB2F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4404" y="3348506"/>
            <a:ext cx="91440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en-US" altLang="zh-CN" sz="1800" baseline="-160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nxn</a:t>
            </a:r>
            <a:r>
              <a:rPr lang="en-US" altLang="zh-CN" sz="1800" baseline="-16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=</a:t>
            </a:r>
            <a:endParaRPr lang="en-US" altLang="zh-CN" sz="1800" baseline="-160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" name="Line 7">
            <a:extLst>
              <a:ext uri="{FF2B5EF4-FFF2-40B4-BE49-F238E27FC236}">
                <a16:creationId xmlns:a16="http://schemas.microsoft.com/office/drawing/2014/main" id="{E8C3AC7E-2326-43D8-BA72-7BF39A3B0C19}"/>
              </a:ext>
            </a:extLst>
          </p:cNvPr>
          <p:cNvSpPr>
            <a:spLocks noChangeShapeType="1"/>
          </p:cNvSpPr>
          <p:nvPr/>
        </p:nvSpPr>
        <p:spPr bwMode="auto">
          <a:xfrm>
            <a:off x="3228352" y="2941178"/>
            <a:ext cx="2219631" cy="1587766"/>
          </a:xfrm>
          <a:prstGeom prst="line">
            <a:avLst/>
          </a:prstGeom>
          <a:noFill/>
          <a:ln w="9525">
            <a:solidFill>
              <a:srgbClr val="FF99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9" name="AutoShape 8">
            <a:extLst>
              <a:ext uri="{FF2B5EF4-FFF2-40B4-BE49-F238E27FC236}">
                <a16:creationId xmlns:a16="http://schemas.microsoft.com/office/drawing/2014/main" id="{718273B0-2A63-4B4C-AB50-FF86F0FF7772}"/>
              </a:ext>
            </a:extLst>
          </p:cNvPr>
          <p:cNvSpPr>
            <a:spLocks/>
          </p:cNvSpPr>
          <p:nvPr/>
        </p:nvSpPr>
        <p:spPr bwMode="auto">
          <a:xfrm rot="16161146">
            <a:off x="4250645" y="3487738"/>
            <a:ext cx="148491" cy="2555680"/>
          </a:xfrm>
          <a:prstGeom prst="leftBrace">
            <a:avLst>
              <a:gd name="adj1" fmla="val 120498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18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AutoShape 9">
            <a:extLst>
              <a:ext uri="{FF2B5EF4-FFF2-40B4-BE49-F238E27FC236}">
                <a16:creationId xmlns:a16="http://schemas.microsoft.com/office/drawing/2014/main" id="{5A830D62-8F3D-47DB-A46F-C0B98AF00D6E}"/>
              </a:ext>
            </a:extLst>
          </p:cNvPr>
          <p:cNvSpPr>
            <a:spLocks/>
          </p:cNvSpPr>
          <p:nvPr/>
        </p:nvSpPr>
        <p:spPr bwMode="auto">
          <a:xfrm rot="16195247">
            <a:off x="4202809" y="1402115"/>
            <a:ext cx="158215" cy="2331916"/>
          </a:xfrm>
          <a:prstGeom prst="rightBrace">
            <a:avLst>
              <a:gd name="adj1" fmla="val 120096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18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Text Box 10">
            <a:extLst>
              <a:ext uri="{FF2B5EF4-FFF2-40B4-BE49-F238E27FC236}">
                <a16:creationId xmlns:a16="http://schemas.microsoft.com/office/drawing/2014/main" id="{61AE6239-EB0E-4E9D-BB06-66F0C4479B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4209" y="2026495"/>
            <a:ext cx="877163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上三角</a:t>
            </a:r>
          </a:p>
        </p:txBody>
      </p:sp>
      <p:sp>
        <p:nvSpPr>
          <p:cNvPr id="22" name="Text Box 11">
            <a:extLst>
              <a:ext uri="{FF2B5EF4-FFF2-40B4-BE49-F238E27FC236}">
                <a16:creationId xmlns:a16="http://schemas.microsoft.com/office/drawing/2014/main" id="{6A5F137C-8CB9-43E5-B35A-70F6DBF610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758" y="4833504"/>
            <a:ext cx="877163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下三角</a:t>
            </a:r>
          </a:p>
        </p:txBody>
      </p:sp>
      <p:sp>
        <p:nvSpPr>
          <p:cNvPr id="23" name="Text Box 12">
            <a:extLst>
              <a:ext uri="{FF2B5EF4-FFF2-40B4-BE49-F238E27FC236}">
                <a16:creationId xmlns:a16="http://schemas.microsoft.com/office/drawing/2014/main" id="{BBF597C6-DFD3-4B46-8836-24FB986CEF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8760" y="2579564"/>
            <a:ext cx="1692275" cy="776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en-US" altLang="zh-CN" sz="1800" baseline="-16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ij ==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en-US" altLang="zh-CN" sz="1800" baseline="-16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ji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1≤i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j≤n</a:t>
            </a:r>
            <a:endParaRPr lang="en-US" altLang="zh-CN" sz="1800" baseline="-16000" noProof="1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" name="Text Box 13">
            <a:extLst>
              <a:ext uri="{FF2B5EF4-FFF2-40B4-BE49-F238E27FC236}">
                <a16:creationId xmlns:a16="http://schemas.microsoft.com/office/drawing/2014/main" id="{B33A1E55-7B03-4E8D-98F8-804D19292B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4131" y="1460396"/>
            <a:ext cx="2135070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1. n</a:t>
            </a:r>
            <a:r>
              <a:rPr lang="zh-CN" altLang="en-US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阶对称矩阵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FCA7ADD-EDC5-4C29-9187-EC994A4E263C}"/>
              </a:ext>
            </a:extLst>
          </p:cNvPr>
          <p:cNvSpPr txBox="1"/>
          <p:nvPr/>
        </p:nvSpPr>
        <p:spPr>
          <a:xfrm>
            <a:off x="1158797" y="1016593"/>
            <a:ext cx="33319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5.3.1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特殊矩阵的压缩存储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75B46CE-83F3-4DAD-91FC-431966666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cs typeface="+mn-ea"/>
                <a:sym typeface="+mn-lt"/>
              </a:rPr>
              <a:t>21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Text Box 3">
            <a:extLst>
              <a:ext uri="{FF2B5EF4-FFF2-40B4-BE49-F238E27FC236}">
                <a16:creationId xmlns:a16="http://schemas.microsoft.com/office/drawing/2014/main" id="{CB4F3203-F75B-4F9C-B98B-D93FD27272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3367" y="1625156"/>
            <a:ext cx="4083063" cy="417165"/>
          </a:xfrm>
          <a:prstGeom prst="rect">
            <a:avLst/>
          </a:prstGeom>
          <a:noFill/>
          <a:ln w="19050">
            <a:solidFill>
              <a:srgbClr val="FFC92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di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如何完成对称矩阵的压缩存储？</a:t>
            </a:r>
            <a:endParaRPr lang="en-US" altLang="zh-CN" sz="1800" b="1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6" name="Text Box 3">
            <a:extLst>
              <a:ext uri="{FF2B5EF4-FFF2-40B4-BE49-F238E27FC236}">
                <a16:creationId xmlns:a16="http://schemas.microsoft.com/office/drawing/2014/main" id="{7ECE8162-C5F1-4D58-BE2C-2FA4B8C379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5709" y="2195956"/>
            <a:ext cx="4892577" cy="45871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明确对于一个对称矩阵，需要保留哪些元素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D70091CB-2F72-4286-9716-AC9527D3FC34}"/>
              </a:ext>
            </a:extLst>
          </p:cNvPr>
          <p:cNvSpPr/>
          <p:nvPr/>
        </p:nvSpPr>
        <p:spPr>
          <a:xfrm>
            <a:off x="6439110" y="3533797"/>
            <a:ext cx="380930" cy="1512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 Box 3">
            <a:extLst>
              <a:ext uri="{FF2B5EF4-FFF2-40B4-BE49-F238E27FC236}">
                <a16:creationId xmlns:a16="http://schemas.microsoft.com/office/drawing/2014/main" id="{4A701CB4-FA74-4F7F-92F9-5CCE080E79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6281" y="3341240"/>
            <a:ext cx="5355719" cy="45871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保存其中一个，另一个根据对称性进行访问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75990C8-0EB8-4B77-96D9-FDC67409AF95}"/>
              </a:ext>
            </a:extLst>
          </p:cNvPr>
          <p:cNvSpPr txBox="1"/>
          <p:nvPr/>
        </p:nvSpPr>
        <p:spPr>
          <a:xfrm>
            <a:off x="6384280" y="3959290"/>
            <a:ext cx="4755420" cy="8742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下三角元素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a</a:t>
            </a:r>
            <a:r>
              <a:rPr kumimoji="0" lang="en-US" altLang="zh-CN" sz="1800" b="0" i="0" u="none" strike="noStrike" kern="1200" cap="none" spc="0" normalizeH="0" baseline="-16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ij</a:t>
            </a:r>
            <a:r>
              <a:rPr lang="en-US" altLang="zh-CN" dirty="0"/>
              <a:t> </a:t>
            </a:r>
            <a:r>
              <a:rPr lang="zh-CN" altLang="en-US" dirty="0"/>
              <a:t>满足 </a:t>
            </a:r>
            <a:r>
              <a:rPr lang="en-US" altLang="zh-CN" dirty="0" err="1"/>
              <a:t>i≥j</a:t>
            </a:r>
            <a:r>
              <a:rPr lang="en-US" altLang="zh-CN" dirty="0"/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需存储的数据元素个数 </a:t>
            </a:r>
            <a:r>
              <a:rPr lang="en-US" altLang="zh-CN" dirty="0"/>
              <a:t>= 1+2+…+n = n(n+1)/2 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F5EE0CD-B7CA-40FC-BF2C-2298007EEA3B}"/>
              </a:ext>
            </a:extLst>
          </p:cNvPr>
          <p:cNvSpPr txBox="1"/>
          <p:nvPr/>
        </p:nvSpPr>
        <p:spPr>
          <a:xfrm>
            <a:off x="6275709" y="5086926"/>
            <a:ext cx="6096000" cy="458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根据要保存的数据元素个数分配空间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463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14" grpId="0" animBg="1"/>
      <p:bldP spid="15" grpId="0" animBg="1"/>
      <p:bldP spid="16" grpId="0"/>
      <p:bldP spid="17" grpId="0"/>
      <p:bldP spid="18" grpId="0" animBg="1"/>
      <p:bldP spid="19" grpId="0" animBg="1"/>
      <p:bldP spid="20" grpId="0" animBg="1"/>
      <p:bldP spid="21" grpId="0"/>
      <p:bldP spid="22" grpId="0"/>
      <p:bldP spid="23" grpId="0"/>
      <p:bldP spid="24" grpId="0"/>
      <p:bldP spid="25" grpId="0" animBg="1"/>
      <p:bldP spid="6" grpId="0" animBg="1"/>
      <p:bldP spid="31" grpId="0" animBg="1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3">
            <a:extLst>
              <a:ext uri="{FF2B5EF4-FFF2-40B4-BE49-F238E27FC236}">
                <a16:creationId xmlns:a16="http://schemas.microsoft.com/office/drawing/2014/main" id="{76276D23-B447-4134-A10C-0AE575C6EC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5028" y="1436325"/>
            <a:ext cx="5814412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假定</a:t>
            </a:r>
            <a:r>
              <a:rPr lang="zh-CN" altLang="en-US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以行序为主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，顺序存储下三角元素到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SA[1..maxleng]</a:t>
            </a:r>
          </a:p>
        </p:txBody>
      </p:sp>
      <p:graphicFrame>
        <p:nvGraphicFramePr>
          <p:cNvPr id="9" name="Group 4">
            <a:extLst>
              <a:ext uri="{FF2B5EF4-FFF2-40B4-BE49-F238E27FC236}">
                <a16:creationId xmlns:a16="http://schemas.microsoft.com/office/drawing/2014/main" id="{2488FA25-BCD7-4E7A-B25F-4512CFBA4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869307"/>
              </p:ext>
            </p:extLst>
          </p:nvPr>
        </p:nvGraphicFramePr>
        <p:xfrm>
          <a:off x="1918078" y="2207850"/>
          <a:ext cx="8458200" cy="5334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5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59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59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143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1436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1436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159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4451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5334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</a:t>
                      </a:r>
                      <a:r>
                        <a:rPr kumimoji="1" lang="en-US" altLang="zh-CN" sz="2400" b="1" i="0" u="none" strike="noStrike" cap="none" normalizeH="0" baseline="-16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11</a:t>
                      </a:r>
                      <a:endParaRPr kumimoji="1" lang="en-US" altLang="zh-CN" sz="2400" b="1" i="0" u="none" strike="noStrike" cap="none" normalizeH="0" baseline="-1600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</a:t>
                      </a:r>
                      <a:r>
                        <a:rPr kumimoji="1" lang="en-US" altLang="zh-CN" sz="2400" b="1" i="0" u="none" strike="noStrike" cap="none" normalizeH="0" baseline="-16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21</a:t>
                      </a:r>
                      <a:endParaRPr kumimoji="1" lang="en-US" altLang="zh-CN" sz="2400" b="1" i="0" u="none" strike="noStrike" cap="none" normalizeH="0" baseline="-1600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</a:t>
                      </a:r>
                      <a:r>
                        <a:rPr kumimoji="1" lang="en-US" altLang="zh-CN" sz="2400" b="1" i="0" u="none" strike="noStrike" cap="none" normalizeH="0" baseline="-16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22</a:t>
                      </a:r>
                      <a:endParaRPr kumimoji="1" lang="en-US" altLang="zh-CN" sz="2400" b="1" i="0" u="none" strike="noStrike" cap="none" normalizeH="0" baseline="-1600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</a:t>
                      </a:r>
                      <a:r>
                        <a:rPr kumimoji="1" lang="en-US" altLang="zh-CN" sz="2400" b="1" i="0" u="none" strike="noStrike" cap="none" normalizeH="0" baseline="-16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31</a:t>
                      </a:r>
                      <a:endParaRPr kumimoji="1" lang="en-US" altLang="zh-CN" sz="2400" b="1" i="0" u="none" strike="noStrike" cap="none" normalizeH="0" baseline="-1600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...</a:t>
                      </a:r>
                      <a:endParaRPr kumimoji="1" lang="en-US" altLang="zh-CN" sz="24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</a:t>
                      </a:r>
                      <a:r>
                        <a:rPr kumimoji="1" lang="en-US" altLang="zh-CN" sz="2400" b="1" i="0" u="none" strike="noStrike" cap="none" normalizeH="0" baseline="-16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i1</a:t>
                      </a:r>
                      <a:endParaRPr kumimoji="1" lang="en-US" altLang="zh-CN" sz="2400" b="1" i="0" u="none" strike="noStrike" cap="none" normalizeH="0" baseline="-1600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...</a:t>
                      </a:r>
                      <a:endParaRPr kumimoji="1" lang="en-US" altLang="zh-CN" sz="24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</a:t>
                      </a:r>
                      <a:r>
                        <a:rPr kumimoji="1" lang="en-US" altLang="zh-CN" sz="2400" b="1" i="0" u="none" strike="noStrike" cap="none" normalizeH="0" baseline="-16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ij</a:t>
                      </a:r>
                      <a:endParaRPr kumimoji="1" lang="en-US" altLang="zh-CN" sz="2400" b="1" i="0" u="none" strike="noStrike" cap="none" normalizeH="0" baseline="-1600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...</a:t>
                      </a:r>
                      <a:endParaRPr kumimoji="1" lang="en-US" altLang="zh-CN" sz="24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</a:t>
                      </a:r>
                      <a:r>
                        <a:rPr kumimoji="1" lang="en-US" altLang="zh-CN" sz="2400" b="1" i="0" u="none" strike="noStrike" cap="none" normalizeH="0" baseline="-16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ii</a:t>
                      </a:r>
                      <a:endParaRPr kumimoji="1" lang="en-US" altLang="zh-CN" sz="2400" b="1" i="0" u="none" strike="noStrike" cap="none" normalizeH="0" baseline="-1600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...</a:t>
                      </a:r>
                      <a:endParaRPr kumimoji="1" lang="en-US" altLang="zh-CN" sz="24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</a:t>
                      </a:r>
                      <a:r>
                        <a:rPr kumimoji="1" lang="en-US" altLang="zh-CN" sz="2400" b="1" i="0" u="none" strike="noStrike" cap="none" normalizeH="0" baseline="-16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n1</a:t>
                      </a:r>
                      <a:endParaRPr kumimoji="1" lang="en-US" altLang="zh-CN" sz="2400" b="1" i="0" u="none" strike="noStrike" cap="none" normalizeH="0" baseline="-1600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...</a:t>
                      </a:r>
                      <a:endParaRPr kumimoji="1" lang="en-US" altLang="zh-CN" sz="24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</a:t>
                      </a:r>
                      <a:r>
                        <a:rPr kumimoji="1" lang="en-US" altLang="zh-CN" sz="2400" b="1" i="0" u="none" strike="noStrike" cap="none" normalizeH="0" baseline="-1600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nn</a:t>
                      </a:r>
                      <a:endParaRPr kumimoji="1" lang="en-US" altLang="zh-CN" sz="2400" b="1" i="0" u="none" strike="noStrike" cap="none" normalizeH="0" baseline="-1600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ext Box 36">
            <a:extLst>
              <a:ext uri="{FF2B5EF4-FFF2-40B4-BE49-F238E27FC236}">
                <a16:creationId xmlns:a16="http://schemas.microsoft.com/office/drawing/2014/main" id="{28A86306-3B45-4E24-A4E9-B6106CA3FF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9802" y="2774765"/>
            <a:ext cx="941636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k  =      1         2         3         4      ...                       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(i-1)/2+j           ...                                     n(n+1)/2</a:t>
            </a:r>
            <a:endParaRPr lang="en-US" altLang="zh-CN" sz="1800" noProof="1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Text Box 37">
            <a:extLst>
              <a:ext uri="{FF2B5EF4-FFF2-40B4-BE49-F238E27FC236}">
                <a16:creationId xmlns:a16="http://schemas.microsoft.com/office/drawing/2014/main" id="{4C9AE40A-1FE2-41DC-A68D-0E1BB1E22B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8068" y="3430510"/>
            <a:ext cx="3785011" cy="41716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如何求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en-US" altLang="zh-CN" sz="1800" baseline="-16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ij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在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SA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中的位置，即序号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k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？</a:t>
            </a:r>
            <a:endParaRPr lang="zh-CN" altLang="zh-CN" sz="1800" noProof="1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Text Box 39">
            <a:extLst>
              <a:ext uri="{FF2B5EF4-FFF2-40B4-BE49-F238E27FC236}">
                <a16:creationId xmlns:a16="http://schemas.microsoft.com/office/drawing/2014/main" id="{8FF4CE5B-32F7-4F73-8E64-05597F3EF0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2658" y="3980364"/>
            <a:ext cx="3683843" cy="185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(1) </a:t>
            </a:r>
            <a:r>
              <a:rPr lang="zh-CN" altLang="en-US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设 </a:t>
            </a:r>
            <a:r>
              <a:rPr lang="en-US" altLang="zh-CN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en-US" altLang="zh-CN" sz="1800" baseline="-250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ij</a:t>
            </a:r>
            <a:r>
              <a:rPr lang="en-US" altLang="zh-CN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在下三角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en-US" altLang="zh-CN" sz="1800" noProof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≥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j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∵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第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 ~ i-1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行共有元素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1+2+3+…(i-1) =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(i-1)/2 (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个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)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第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行中，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en-US" altLang="zh-CN" sz="1800" baseline="-25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i1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~ a</a:t>
            </a:r>
            <a:r>
              <a:rPr lang="en-US" altLang="zh-CN" sz="1800" baseline="-25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ij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共有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j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个元素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∴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en-US" altLang="zh-CN" sz="1800" baseline="-25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ij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的序号为：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k =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(i-1)/2+j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2F0F558-6049-4535-86E1-4FD06AB84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mtClean="0">
                <a:cs typeface="+mn-ea"/>
                <a:sym typeface="+mn-lt"/>
              </a:rPr>
              <a:t>22</a:t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3" name="Text Box 13">
            <a:extLst>
              <a:ext uri="{FF2B5EF4-FFF2-40B4-BE49-F238E27FC236}">
                <a16:creationId xmlns:a16="http://schemas.microsoft.com/office/drawing/2014/main" id="{F342D1BC-24A3-4594-AE0D-C2D22D8B81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4929" y="807536"/>
            <a:ext cx="2135070" cy="45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lang="en-US" altLang="zh-CN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1. n</a:t>
            </a:r>
            <a:r>
              <a:rPr lang="zh-CN" altLang="en-US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阶对称矩阵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2ACAAB-E9E0-402C-B76B-F3EFABFC520C}"/>
              </a:ext>
            </a:extLst>
          </p:cNvPr>
          <p:cNvSpPr txBox="1"/>
          <p:nvPr/>
        </p:nvSpPr>
        <p:spPr>
          <a:xfrm>
            <a:off x="689275" y="345871"/>
            <a:ext cx="40452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5.3.1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特殊矩阵的压缩存储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15" name="Text Box 37">
            <a:extLst>
              <a:ext uri="{FF2B5EF4-FFF2-40B4-BE49-F238E27FC236}">
                <a16:creationId xmlns:a16="http://schemas.microsoft.com/office/drawing/2014/main" id="{0D3CE5B8-36D2-4477-AF80-33F386470B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9802" y="2241365"/>
            <a:ext cx="710451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noProof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SA</a:t>
            </a:r>
            <a:r>
              <a:rPr lang="zh-CN" altLang="en-US" sz="1800" noProof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：</a:t>
            </a:r>
            <a:endParaRPr lang="zh-CN" altLang="zh-CN" sz="1800" noProof="1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97158D9-B64B-44CB-920C-4374CF0ADB38}"/>
              </a:ext>
            </a:extLst>
          </p:cNvPr>
          <p:cNvSpPr txBox="1"/>
          <p:nvPr/>
        </p:nvSpPr>
        <p:spPr>
          <a:xfrm>
            <a:off x="5406501" y="3980364"/>
            <a:ext cx="4829452" cy="1494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(2) </a:t>
            </a:r>
            <a:r>
              <a:rPr lang="zh-CN" altLang="en-US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设</a:t>
            </a:r>
            <a:r>
              <a:rPr lang="en-US" altLang="zh-CN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en-US" altLang="zh-CN" sz="1800" baseline="-250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ij</a:t>
            </a:r>
            <a:r>
              <a:rPr lang="zh-CN" altLang="en-US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在上三角</a:t>
            </a:r>
            <a:r>
              <a:rPr lang="zh-CN" altLang="en-US" dirty="0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&lt;j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∵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上三角的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en-US" altLang="zh-CN" sz="1800" baseline="-25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ij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=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下三角的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en-US" altLang="zh-CN" sz="1800" baseline="-25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ji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下三角的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en-US" altLang="zh-CN" sz="1800" baseline="-25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ji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的序号为：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k = j(j-1)/2+i     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&lt;j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∴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上三角的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en-US" altLang="zh-CN" sz="1800" baseline="-25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ij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的序号为：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k = j(j-1)/2+i     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&lt;j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3436A43-DCFE-4179-B7AA-7B322EA66823}"/>
              </a:ext>
            </a:extLst>
          </p:cNvPr>
          <p:cNvGrpSpPr/>
          <p:nvPr/>
        </p:nvGrpSpPr>
        <p:grpSpPr>
          <a:xfrm>
            <a:off x="1713780" y="4055695"/>
            <a:ext cx="6445691" cy="1306305"/>
            <a:chOff x="2382249" y="1249077"/>
            <a:chExt cx="6445691" cy="1306305"/>
          </a:xfrm>
        </p:grpSpPr>
        <p:sp>
          <p:nvSpPr>
            <p:cNvPr id="24" name="AutoShape 3">
              <a:extLst>
                <a:ext uri="{FF2B5EF4-FFF2-40B4-BE49-F238E27FC236}">
                  <a16:creationId xmlns:a16="http://schemas.microsoft.com/office/drawing/2014/main" id="{3D090A72-D763-49EA-A68B-D92A118BC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8273" y="1992497"/>
              <a:ext cx="48049" cy="399496"/>
            </a:xfrm>
            <a:prstGeom prst="leftBrace">
              <a:avLst>
                <a:gd name="adj1" fmla="val 75000"/>
                <a:gd name="adj2" fmla="val 50000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5" name="Text Box 4">
              <a:extLst>
                <a:ext uri="{FF2B5EF4-FFF2-40B4-BE49-F238E27FC236}">
                  <a16:creationId xmlns:a16="http://schemas.microsoft.com/office/drawing/2014/main" id="{43A0B089-8023-4C4C-B5C8-B68BAA53FC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8536" y="1951872"/>
              <a:ext cx="510107" cy="416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k =</a:t>
              </a:r>
              <a:endParaRPr lang="en-US" altLang="zh-CN" sz="1800" noProof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" name="Text Box 6">
              <a:extLst>
                <a:ext uri="{FF2B5EF4-FFF2-40B4-BE49-F238E27FC236}">
                  <a16:creationId xmlns:a16="http://schemas.microsoft.com/office/drawing/2014/main" id="{1A9DF7B4-A7CF-49EA-BFDD-F997949DF6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66322" y="1771823"/>
              <a:ext cx="2421206" cy="776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dirty="0" err="1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i</a:t>
              </a:r>
              <a:r>
                <a:rPr lang="en-US" altLang="zh-CN" sz="18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(i-1)/2+j      </a:t>
              </a:r>
              <a:r>
                <a:rPr lang="en-US" altLang="zh-CN" sz="1800" dirty="0" err="1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i</a:t>
              </a:r>
              <a:r>
                <a:rPr lang="en-US" altLang="zh-CN" sz="1800" noProof="1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≥</a:t>
              </a:r>
              <a:r>
                <a:rPr lang="en-US" altLang="zh-CN" sz="18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j</a:t>
              </a:r>
            </a:p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j(j-1)/2+i      </a:t>
              </a:r>
              <a:r>
                <a:rPr lang="en-US" altLang="zh-CN" sz="1800" dirty="0" err="1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i</a:t>
              </a:r>
              <a:r>
                <a:rPr lang="en-US" altLang="zh-CN" sz="18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&lt;j 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C4A89BAC-94E7-4C95-AE93-FB0401029A40}"/>
                </a:ext>
              </a:extLst>
            </p:cNvPr>
            <p:cNvSpPr txBox="1"/>
            <p:nvPr/>
          </p:nvSpPr>
          <p:spPr>
            <a:xfrm>
              <a:off x="2382249" y="1249077"/>
              <a:ext cx="64051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由</a:t>
              </a:r>
              <a:r>
                <a:rPr lang="en-US" altLang="zh-CN" sz="18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(1)</a:t>
              </a:r>
              <a:r>
                <a:rPr lang="zh-CN" altLang="en-US" sz="18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和</a:t>
              </a:r>
              <a:r>
                <a:rPr lang="en-US" altLang="zh-CN" sz="18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(2)</a:t>
              </a:r>
              <a:r>
                <a:rPr lang="zh-CN" altLang="en-US" sz="18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，任意</a:t>
              </a:r>
              <a:r>
                <a:rPr lang="en-US" altLang="zh-CN" sz="18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a</a:t>
              </a:r>
              <a:r>
                <a:rPr lang="en-US" altLang="zh-CN" sz="1800" baseline="-25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ij</a:t>
              </a:r>
              <a:r>
                <a:rPr lang="zh-CN" altLang="en-US" sz="18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在</a:t>
              </a:r>
              <a:r>
                <a:rPr lang="en-US" altLang="zh-CN" sz="18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SA</a:t>
              </a:r>
              <a:r>
                <a:rPr lang="zh-CN" altLang="en-US" sz="18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中的序号，为</a:t>
              </a:r>
              <a:endParaRPr lang="zh-CN" altLang="en-US" dirty="0"/>
            </a:p>
          </p:txBody>
        </p:sp>
        <p:sp>
          <p:nvSpPr>
            <p:cNvPr id="28" name="Text Box 6">
              <a:extLst>
                <a:ext uri="{FF2B5EF4-FFF2-40B4-BE49-F238E27FC236}">
                  <a16:creationId xmlns:a16="http://schemas.microsoft.com/office/drawing/2014/main" id="{E96CF879-5C79-4729-82B8-D3806C7632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67090" y="1778759"/>
              <a:ext cx="2560850" cy="776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SA[</a:t>
              </a:r>
              <a:r>
                <a:rPr lang="en-US" altLang="zh-CN" sz="1800" dirty="0" err="1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i</a:t>
              </a:r>
              <a:r>
                <a:rPr lang="en-US" altLang="zh-CN" sz="18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(i-1)/2+j]      </a:t>
              </a:r>
              <a:r>
                <a:rPr lang="en-US" altLang="zh-CN" sz="1800" dirty="0" err="1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i</a:t>
              </a:r>
              <a:r>
                <a:rPr lang="en-US" altLang="zh-CN" sz="1800" noProof="1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≥</a:t>
              </a:r>
              <a:r>
                <a:rPr lang="en-US" altLang="zh-CN" sz="18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j</a:t>
              </a:r>
            </a:p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SA[j(j-1)/2+i]      </a:t>
              </a:r>
              <a:r>
                <a:rPr lang="en-US" altLang="zh-CN" sz="1800" dirty="0" err="1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i</a:t>
              </a:r>
              <a:r>
                <a:rPr lang="en-US" altLang="zh-CN" sz="18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&lt;j 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6811A8C1-AFEA-4852-8B71-D1D52EBF7DC8}"/>
                </a:ext>
              </a:extLst>
            </p:cNvPr>
            <p:cNvSpPr txBox="1"/>
            <p:nvPr/>
          </p:nvSpPr>
          <p:spPr>
            <a:xfrm>
              <a:off x="4751450" y="1975469"/>
              <a:ext cx="486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或</a:t>
              </a:r>
              <a:endParaRPr lang="zh-CN" altLang="en-US" dirty="0"/>
            </a:p>
          </p:txBody>
        </p:sp>
        <p:sp>
          <p:nvSpPr>
            <p:cNvPr id="30" name="AutoShape 3">
              <a:extLst>
                <a:ext uri="{FF2B5EF4-FFF2-40B4-BE49-F238E27FC236}">
                  <a16:creationId xmlns:a16="http://schemas.microsoft.com/office/drawing/2014/main" id="{5206E0FA-4F74-481E-92E9-B66B2A7D5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9041" y="1975469"/>
              <a:ext cx="48049" cy="399496"/>
            </a:xfrm>
            <a:prstGeom prst="leftBrace">
              <a:avLst>
                <a:gd name="adj1" fmla="val 75000"/>
                <a:gd name="adj2" fmla="val 50000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1" name="Text Box 4">
              <a:extLst>
                <a:ext uri="{FF2B5EF4-FFF2-40B4-BE49-F238E27FC236}">
                  <a16:creationId xmlns:a16="http://schemas.microsoft.com/office/drawing/2014/main" id="{2E635D3E-EB8A-46F5-A686-A3E5C13E7A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12860" y="1929502"/>
              <a:ext cx="961541" cy="416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A[</a:t>
              </a:r>
              <a:r>
                <a:rPr lang="en-US" altLang="zh-CN" sz="1800" dirty="0" err="1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i,j</a:t>
              </a:r>
              <a:r>
                <a:rPr lang="en-US" altLang="zh-CN" sz="18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] =</a:t>
              </a:r>
              <a:endParaRPr lang="en-US" altLang="zh-CN" sz="1800" noProof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B3895A91-9477-4EF2-A373-78710EDB14C8}"/>
              </a:ext>
            </a:extLst>
          </p:cNvPr>
          <p:cNvSpPr txBox="1"/>
          <p:nvPr/>
        </p:nvSpPr>
        <p:spPr>
          <a:xfrm>
            <a:off x="1713780" y="5378660"/>
            <a:ext cx="6405164" cy="417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称为在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SA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中的映象函数，</a:t>
            </a:r>
            <a:r>
              <a:rPr lang="zh-CN" altLang="en-US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下标转换公式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。</a:t>
            </a:r>
            <a:endParaRPr lang="zh-CN" altLang="zh-CN" sz="1800" noProof="1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558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 animBg="1"/>
      <p:bldP spid="12" grpId="0"/>
      <p:bldP spid="12" grpId="1"/>
      <p:bldP spid="13" grpId="0"/>
      <p:bldP spid="15" grpId="0"/>
      <p:bldP spid="16" grpId="0"/>
      <p:bldP spid="16" grpId="1"/>
      <p:bldP spid="3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A5648F1-9338-4016-A202-94B0779DEFB9}"/>
              </a:ext>
            </a:extLst>
          </p:cNvPr>
          <p:cNvGrpSpPr/>
          <p:nvPr/>
        </p:nvGrpSpPr>
        <p:grpSpPr>
          <a:xfrm>
            <a:off x="2487193" y="705794"/>
            <a:ext cx="4868647" cy="2390228"/>
            <a:chOff x="2487193" y="705794"/>
            <a:chExt cx="4868647" cy="2390228"/>
          </a:xfrm>
        </p:grpSpPr>
        <p:sp>
          <p:nvSpPr>
            <p:cNvPr id="20" name="AutoShape 3">
              <a:extLst>
                <a:ext uri="{FF2B5EF4-FFF2-40B4-BE49-F238E27FC236}">
                  <a16:creationId xmlns:a16="http://schemas.microsoft.com/office/drawing/2014/main" id="{E30BF0F0-D4D3-4CD4-9EBA-4E7017B58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7131" y="777455"/>
              <a:ext cx="71119" cy="2318567"/>
            </a:xfrm>
            <a:prstGeom prst="leftBracket">
              <a:avLst>
                <a:gd name="adj" fmla="val 283333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1" name="AutoShape 4">
              <a:extLst>
                <a:ext uri="{FF2B5EF4-FFF2-40B4-BE49-F238E27FC236}">
                  <a16:creationId xmlns:a16="http://schemas.microsoft.com/office/drawing/2014/main" id="{95CEB3DC-AE3D-4D17-B06B-0D8DF4DE4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7573" y="772284"/>
              <a:ext cx="71119" cy="2276072"/>
            </a:xfrm>
            <a:prstGeom prst="rightBracket">
              <a:avLst>
                <a:gd name="adj" fmla="val 291667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Text Box 6">
              <a:extLst>
                <a:ext uri="{FF2B5EF4-FFF2-40B4-BE49-F238E27FC236}">
                  <a16:creationId xmlns:a16="http://schemas.microsoft.com/office/drawing/2014/main" id="{9C79FDA3-2B88-419A-BC99-46DB73F2EE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7193" y="1518210"/>
              <a:ext cx="914400" cy="452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dirty="0" err="1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A</a:t>
              </a:r>
              <a:r>
                <a:rPr lang="en-US" altLang="zh-CN" sz="2000" baseline="-16000" dirty="0" err="1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nxn</a:t>
              </a:r>
              <a:r>
                <a:rPr lang="en-US" altLang="zh-CN" sz="2000" baseline="-16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 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=</a:t>
              </a:r>
              <a:endParaRPr lang="en-US" altLang="zh-CN" sz="2000" baseline="-16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3D7A7908-2588-447E-AEC6-ADB23244486E}"/>
                </a:ext>
              </a:extLst>
            </p:cNvPr>
            <p:cNvGrpSpPr/>
            <p:nvPr/>
          </p:nvGrpSpPr>
          <p:grpSpPr>
            <a:xfrm>
              <a:off x="3868180" y="705794"/>
              <a:ext cx="3487660" cy="2276072"/>
              <a:chOff x="7757335" y="548605"/>
              <a:chExt cx="3408505" cy="2276072"/>
            </a:xfrm>
          </p:grpSpPr>
          <p:sp>
            <p:nvSpPr>
              <p:cNvPr id="22" name="Text Box 5">
                <a:extLst>
                  <a:ext uri="{FF2B5EF4-FFF2-40B4-BE49-F238E27FC236}">
                    <a16:creationId xmlns:a16="http://schemas.microsoft.com/office/drawing/2014/main" id="{2FC0C749-A1AA-482D-9624-0C28DD1067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796248" y="548605"/>
                <a:ext cx="3369592" cy="22760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a</a:t>
                </a:r>
                <a:r>
                  <a:rPr lang="en-US" altLang="zh-CN" sz="2000" baseline="-16000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11      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a</a:t>
                </a:r>
                <a:r>
                  <a:rPr lang="en-US" altLang="zh-CN" sz="2000" baseline="-16000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12</a:t>
                </a:r>
                <a:endPara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a</a:t>
                </a:r>
                <a:r>
                  <a:rPr lang="en-US" altLang="zh-CN" sz="2000" baseline="-16000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21   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a</a:t>
                </a:r>
                <a:r>
                  <a:rPr lang="en-US" altLang="zh-CN" sz="2000" baseline="-16000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22     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a</a:t>
                </a:r>
                <a:r>
                  <a:rPr lang="en-US" altLang="zh-CN" sz="2000" baseline="-16000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23</a:t>
                </a:r>
              </a:p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aseline="-16000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      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a</a:t>
                </a:r>
                <a:r>
                  <a:rPr lang="en-US" altLang="zh-CN" sz="2000" baseline="-16000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32     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a</a:t>
                </a:r>
                <a:r>
                  <a:rPr lang="en-US" altLang="zh-CN" sz="2000" baseline="-16000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33         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a</a:t>
                </a:r>
                <a:r>
                  <a:rPr lang="en-US" altLang="zh-CN" sz="2000" baseline="-16000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34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</a:p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            ...    a</a:t>
                </a:r>
                <a:r>
                  <a:rPr lang="en-US" altLang="zh-CN" sz="2000" baseline="-16000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ij         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.....    </a:t>
                </a:r>
              </a:p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              a</a:t>
                </a:r>
                <a:r>
                  <a:rPr lang="en-US" altLang="zh-CN" sz="2000" baseline="-25000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n-1n-2   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a</a:t>
                </a:r>
                <a:r>
                  <a:rPr lang="en-US" altLang="zh-CN" sz="2000" baseline="-16000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n-1n-1  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a</a:t>
                </a:r>
                <a:r>
                  <a:rPr lang="en-US" altLang="zh-CN" sz="2000" baseline="-16000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n-1n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</a:p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                      a</a:t>
                </a:r>
                <a:r>
                  <a:rPr lang="en-US" altLang="zh-CN" sz="2000" baseline="-16000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nn-1    </a:t>
                </a:r>
                <a:r>
                  <a:rPr lang="en-US" altLang="zh-CN" sz="2000" dirty="0" err="1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a</a:t>
                </a:r>
                <a:r>
                  <a:rPr lang="en-US" altLang="zh-CN" sz="2000" baseline="-16000" dirty="0" err="1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nn</a:t>
                </a:r>
                <a:endParaRPr lang="en-US" altLang="zh-CN" sz="2000" baseline="-16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4" name="Line 7">
                <a:extLst>
                  <a:ext uri="{FF2B5EF4-FFF2-40B4-BE49-F238E27FC236}">
                    <a16:creationId xmlns:a16="http://schemas.microsoft.com/office/drawing/2014/main" id="{B3417532-3F53-4909-B2AA-B5C446457B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92423" y="719598"/>
                <a:ext cx="2115177" cy="1958809"/>
              </a:xfrm>
              <a:prstGeom prst="line">
                <a:avLst/>
              </a:prstGeom>
              <a:noFill/>
              <a:ln w="3175">
                <a:solidFill>
                  <a:srgbClr val="FF99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" name="Line 8">
                <a:extLst>
                  <a:ext uri="{FF2B5EF4-FFF2-40B4-BE49-F238E27FC236}">
                    <a16:creationId xmlns:a16="http://schemas.microsoft.com/office/drawing/2014/main" id="{284D0DC5-03B9-4CEF-B25F-7C0BB7F0C0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757335" y="1019960"/>
                <a:ext cx="1703095" cy="1560680"/>
              </a:xfrm>
              <a:prstGeom prst="line">
                <a:avLst/>
              </a:prstGeom>
              <a:noFill/>
              <a:ln w="9525">
                <a:solidFill>
                  <a:srgbClr val="FF99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Line 9">
                <a:extLst>
                  <a:ext uri="{FF2B5EF4-FFF2-40B4-BE49-F238E27FC236}">
                    <a16:creationId xmlns:a16="http://schemas.microsoft.com/office/drawing/2014/main" id="{9F211132-ABE9-4B01-AF79-45EA76049B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74214" y="620266"/>
                <a:ext cx="1798532" cy="1650976"/>
              </a:xfrm>
              <a:prstGeom prst="line">
                <a:avLst/>
              </a:prstGeom>
              <a:noFill/>
              <a:ln w="9525">
                <a:solidFill>
                  <a:srgbClr val="FF99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7" name="Text Box 10">
              <a:extLst>
                <a:ext uri="{FF2B5EF4-FFF2-40B4-BE49-F238E27FC236}">
                  <a16:creationId xmlns:a16="http://schemas.microsoft.com/office/drawing/2014/main" id="{268746B5-FEED-4DB2-A0F6-FEDBB605ED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22919" y="2382849"/>
              <a:ext cx="857250" cy="417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8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全</a:t>
              </a:r>
              <a:r>
                <a:rPr lang="en-US" altLang="zh-CN" sz="18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0</a:t>
              </a:r>
              <a:endParaRPr lang="zh-CN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8" name="Text Box 11">
              <a:extLst>
                <a:ext uri="{FF2B5EF4-FFF2-40B4-BE49-F238E27FC236}">
                  <a16:creationId xmlns:a16="http://schemas.microsoft.com/office/drawing/2014/main" id="{ED1A5DBF-DCE3-4D36-83AE-2746933D12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70115" y="968566"/>
              <a:ext cx="933450" cy="417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8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全</a:t>
              </a:r>
              <a:r>
                <a:rPr lang="en-US" altLang="zh-CN" sz="18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0</a:t>
              </a:r>
              <a:endParaRPr lang="zh-CN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29" name="Rectangle 12">
            <a:extLst>
              <a:ext uri="{FF2B5EF4-FFF2-40B4-BE49-F238E27FC236}">
                <a16:creationId xmlns:a16="http://schemas.microsoft.com/office/drawing/2014/main" id="{0EF3DFD0-341B-4EEA-962D-996CA99F43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7506" y="1044953"/>
            <a:ext cx="6942926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假定以行序为主，将三对角元素顺序存储非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元素到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SA[1..3n-2]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中：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30" name="Group 13">
            <a:extLst>
              <a:ext uri="{FF2B5EF4-FFF2-40B4-BE49-F238E27FC236}">
                <a16:creationId xmlns:a16="http://schemas.microsoft.com/office/drawing/2014/main" id="{E9FA57A2-F415-40B7-987F-6058399517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980960"/>
              </p:ext>
            </p:extLst>
          </p:nvPr>
        </p:nvGraphicFramePr>
        <p:xfrm>
          <a:off x="2535657" y="1643970"/>
          <a:ext cx="7169150" cy="432000"/>
        </p:xfrm>
        <a:graphic>
          <a:graphicData uri="http://schemas.openxmlformats.org/drawingml/2006/table">
            <a:tbl>
              <a:tblPr/>
              <a:tblGrid>
                <a:gridCol w="63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1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34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8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65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65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81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51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1598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-1600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</a:t>
                      </a:r>
                      <a:r>
                        <a:rPr kumimoji="1" lang="en-US" altLang="zh-CN" sz="1800" b="0" i="0" u="none" strike="noStrike" cap="none" normalizeH="0" baseline="-16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11</a:t>
                      </a:r>
                      <a:endParaRPr kumimoji="1" lang="en-US" altLang="zh-CN" sz="1800" b="0" i="0" u="none" strike="noStrike" cap="none" normalizeH="0" baseline="-1600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</a:t>
                      </a:r>
                      <a:r>
                        <a:rPr kumimoji="1" lang="en-US" altLang="zh-CN" sz="1800" b="0" i="0" u="none" strike="noStrike" cap="none" normalizeH="0" baseline="-16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</a:t>
                      </a:r>
                      <a:endParaRPr kumimoji="1" lang="en-US" altLang="zh-CN" sz="1800" b="0" i="0" u="none" strike="noStrike" cap="none" normalizeH="0" baseline="-1600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</a:t>
                      </a:r>
                      <a:r>
                        <a:rPr kumimoji="1" lang="en-US" altLang="zh-CN" sz="1800" b="0" i="0" u="none" strike="noStrike" cap="none" normalizeH="0" baseline="-16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21</a:t>
                      </a:r>
                      <a:endParaRPr kumimoji="1" lang="en-US" altLang="zh-CN" sz="1800" b="0" i="0" u="none" strike="noStrike" cap="none" normalizeH="0" baseline="-1600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</a:t>
                      </a:r>
                      <a:r>
                        <a:rPr kumimoji="1" lang="en-US" altLang="zh-CN" sz="1800" b="0" i="0" u="none" strike="noStrike" cap="none" normalizeH="0" baseline="-16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22</a:t>
                      </a:r>
                      <a:endParaRPr kumimoji="1" lang="en-US" altLang="zh-CN" sz="1800" b="0" i="0" u="none" strike="noStrike" cap="none" normalizeH="0" baseline="-1600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</a:t>
                      </a:r>
                      <a:r>
                        <a:rPr kumimoji="1" lang="en-US" altLang="zh-CN" sz="1800" b="0" i="0" u="none" strike="noStrike" cap="none" normalizeH="0" baseline="-16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23</a:t>
                      </a:r>
                      <a:endParaRPr kumimoji="1" lang="en-US" altLang="zh-CN" sz="1800" b="0" i="0" u="none" strike="noStrike" cap="none" normalizeH="0" baseline="-1600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...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</a:t>
                      </a:r>
                      <a:r>
                        <a:rPr kumimoji="1" lang="en-US" altLang="zh-CN" sz="1800" b="0" i="0" u="none" strike="noStrike" cap="none" normalizeH="0" baseline="-16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ij</a:t>
                      </a:r>
                      <a:endParaRPr kumimoji="1" lang="en-US" altLang="zh-CN" sz="1800" b="0" i="0" u="none" strike="noStrike" cap="none" normalizeH="0" baseline="-1600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...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</a:t>
                      </a:r>
                      <a:r>
                        <a:rPr kumimoji="1" lang="en-US" altLang="zh-CN" sz="1800" b="0" i="0" u="none" strike="noStrike" cap="none" normalizeH="0" baseline="-16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nn-1</a:t>
                      </a:r>
                      <a:endParaRPr kumimoji="1" lang="en-US" altLang="zh-CN" sz="1800" b="0" i="0" u="none" strike="noStrike" cap="none" normalizeH="0" baseline="-1600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</a:t>
                      </a:r>
                      <a:r>
                        <a:rPr kumimoji="1" lang="en-US" altLang="zh-CN" sz="1800" b="0" i="0" u="none" strike="noStrike" cap="none" normalizeH="0" baseline="-1600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nn</a:t>
                      </a:r>
                      <a:endParaRPr kumimoji="1" lang="en-US" altLang="zh-CN" sz="1800" b="0" i="0" u="none" strike="noStrike" cap="none" normalizeH="0" baseline="-1600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Text Box 39">
            <a:extLst>
              <a:ext uri="{FF2B5EF4-FFF2-40B4-BE49-F238E27FC236}">
                <a16:creationId xmlns:a16="http://schemas.microsoft.com/office/drawing/2014/main" id="{1129ED83-8D6B-48F5-BC26-288C1C2F1A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667" y="2067285"/>
            <a:ext cx="772314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k =      0         1          2         3         4         5         6    ...       ...                          3n-2</a:t>
            </a:r>
            <a:endParaRPr lang="en-US" altLang="zh-CN" sz="1800" noProof="1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Text Box 40">
            <a:extLst>
              <a:ext uri="{FF2B5EF4-FFF2-40B4-BE49-F238E27FC236}">
                <a16:creationId xmlns:a16="http://schemas.microsoft.com/office/drawing/2014/main" id="{AAF9E2D5-471B-4982-BE07-CC05F429A2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3239467"/>
            <a:ext cx="4043680" cy="873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任意三对角元素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en-US" altLang="zh-CN" sz="1800" baseline="-25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ij</a:t>
            </a:r>
            <a:r>
              <a:rPr lang="en-US" altLang="zh-CN" sz="1800" noProof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≠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，在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SA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中的序号：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k=(3*(i-1)-1)+(j-i+2)=2i+j-2</a:t>
            </a:r>
            <a:endParaRPr lang="en-US" altLang="zh-CN" sz="1800" noProof="1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3" name="Text Box 42">
            <a:extLst>
              <a:ext uri="{FF2B5EF4-FFF2-40B4-BE49-F238E27FC236}">
                <a16:creationId xmlns:a16="http://schemas.microsoft.com/office/drawing/2014/main" id="{D0BF0E25-AD43-46D6-9034-3A80A330A8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049" y="300204"/>
            <a:ext cx="2571750" cy="525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2. 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三对角矩阵</a:t>
            </a:r>
          </a:p>
        </p:txBody>
      </p:sp>
      <p:sp>
        <p:nvSpPr>
          <p:cNvPr id="34" name="Text Box 43">
            <a:extLst>
              <a:ext uri="{FF2B5EF4-FFF2-40B4-BE49-F238E27FC236}">
                <a16:creationId xmlns:a16="http://schemas.microsoft.com/office/drawing/2014/main" id="{A90C0AD5-9D81-4DA6-A638-9675BE0A9B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8023" y="4231007"/>
            <a:ext cx="1474787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A[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i,j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]=</a:t>
            </a:r>
            <a:endParaRPr lang="en-US" altLang="zh-CN" sz="1800" noProof="1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5" name="Text Box 44">
            <a:extLst>
              <a:ext uri="{FF2B5EF4-FFF2-40B4-BE49-F238E27FC236}">
                <a16:creationId xmlns:a16="http://schemas.microsoft.com/office/drawing/2014/main" id="{F9C960AF-FC5D-4468-8315-D4A9F5BB3A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5840" y="4024774"/>
            <a:ext cx="3357300" cy="77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SA[k]        |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-j| &lt;= 1              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0           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其它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" name="AutoShape 45">
            <a:extLst>
              <a:ext uri="{FF2B5EF4-FFF2-40B4-BE49-F238E27FC236}">
                <a16:creationId xmlns:a16="http://schemas.microsoft.com/office/drawing/2014/main" id="{79E511BD-D750-4064-95DD-195DC4D49155}"/>
              </a:ext>
            </a:extLst>
          </p:cNvPr>
          <p:cNvSpPr>
            <a:spLocks/>
          </p:cNvSpPr>
          <p:nvPr/>
        </p:nvSpPr>
        <p:spPr bwMode="auto">
          <a:xfrm>
            <a:off x="7241972" y="4240537"/>
            <a:ext cx="68695" cy="470065"/>
          </a:xfrm>
          <a:prstGeom prst="leftBrace">
            <a:avLst>
              <a:gd name="adj1" fmla="val 75000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18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7D33887-4F56-4B29-BB58-35D7DF90A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cs typeface="+mn-ea"/>
                <a:sym typeface="+mn-lt"/>
              </a:rPr>
              <a:t>23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6E10ACF-9E83-4CA3-B74D-F9F2A1F81AC2}"/>
              </a:ext>
            </a:extLst>
          </p:cNvPr>
          <p:cNvSpPr txBox="1"/>
          <p:nvPr/>
        </p:nvSpPr>
        <p:spPr>
          <a:xfrm>
            <a:off x="2516982" y="3453221"/>
            <a:ext cx="4267234" cy="8742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）元素 </a:t>
            </a:r>
            <a:r>
              <a:rPr lang="en-US" altLang="zh-CN" dirty="0"/>
              <a:t>a</a:t>
            </a:r>
            <a:r>
              <a:rPr lang="en-US" altLang="zh-CN" baseline="-25000" dirty="0"/>
              <a:t>ij</a:t>
            </a:r>
            <a:r>
              <a:rPr lang="en-US" altLang="zh-CN" dirty="0"/>
              <a:t>, </a:t>
            </a:r>
            <a:r>
              <a:rPr lang="zh-CN" altLang="en-US" dirty="0"/>
              <a:t>在三对角的条件：</a:t>
            </a:r>
            <a:r>
              <a:rPr lang="en-US" altLang="zh-CN" dirty="0"/>
              <a:t>|</a:t>
            </a:r>
            <a:r>
              <a:rPr lang="en-US" altLang="zh-CN" dirty="0" err="1"/>
              <a:t>i</a:t>
            </a:r>
            <a:r>
              <a:rPr lang="en-US" altLang="zh-CN" dirty="0"/>
              <a:t>-j| ≤1; 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）三对角的元素个数： </a:t>
            </a:r>
            <a:r>
              <a:rPr lang="en-US" altLang="zh-CN" dirty="0"/>
              <a:t>3n-2 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500BAD7-100E-4C2F-BF54-B0CAF41499D0}"/>
              </a:ext>
            </a:extLst>
          </p:cNvPr>
          <p:cNvSpPr/>
          <p:nvPr/>
        </p:nvSpPr>
        <p:spPr>
          <a:xfrm>
            <a:off x="6170702" y="3239467"/>
            <a:ext cx="3877538" cy="15625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2BB3BB0-2D58-4F5F-92AB-277490AC8DA3}"/>
              </a:ext>
            </a:extLst>
          </p:cNvPr>
          <p:cNvSpPr txBox="1"/>
          <p:nvPr/>
        </p:nvSpPr>
        <p:spPr>
          <a:xfrm>
            <a:off x="3622492" y="5296847"/>
            <a:ext cx="4991062" cy="458715"/>
          </a:xfrm>
          <a:prstGeom prst="rect">
            <a:avLst/>
          </a:prstGeom>
          <a:noFill/>
          <a:ln w="19050">
            <a:solidFill>
              <a:srgbClr val="FFC926"/>
            </a:solidFill>
          </a:ln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压缩存储也可以支持对数据元素的随机访问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79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33333E-6 L -0.12071 0.3057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42" y="1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  <p:bldP spid="32" grpId="0"/>
      <p:bldP spid="34" grpId="0"/>
      <p:bldP spid="35" grpId="0"/>
      <p:bldP spid="36" grpId="0" animBg="1"/>
      <p:bldP spid="37" grpId="0" animBg="1"/>
      <p:bldP spid="37" grpId="1" animBg="1"/>
      <p:bldP spid="6" grpId="0" animBg="1"/>
      <p:bldP spid="3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>
            <a:extLst>
              <a:ext uri="{FF2B5EF4-FFF2-40B4-BE49-F238E27FC236}">
                <a16:creationId xmlns:a16="http://schemas.microsoft.com/office/drawing/2014/main" id="{4342ADA5-AE10-4215-A603-FC9AB0E813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1901" y="718478"/>
            <a:ext cx="6105388" cy="1704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）设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维数组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A[l</a:t>
            </a:r>
            <a:r>
              <a:rPr lang="en-US" altLang="zh-CN" sz="1800" baseline="-25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…u</a:t>
            </a:r>
            <a:r>
              <a:rPr lang="en-US" altLang="zh-CN" sz="1800" baseline="-25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]… [l</a:t>
            </a:r>
            <a:r>
              <a:rPr lang="en-US" altLang="zh-CN" sz="1800" baseline="-25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…u</a:t>
            </a:r>
            <a:r>
              <a:rPr lang="en-US" altLang="zh-CN" sz="1800" baseline="-25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]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按行序进行存放数据元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素，写出数组元素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A[i</a:t>
            </a:r>
            <a:r>
              <a:rPr lang="en-US" altLang="zh-CN" sz="1800" baseline="-25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] [i</a:t>
            </a:r>
            <a:r>
              <a:rPr lang="en-US" altLang="zh-CN" sz="1800" baseline="-25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]… [i</a:t>
            </a:r>
            <a:r>
              <a:rPr lang="en-US" altLang="zh-CN" sz="1800" baseline="-25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]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的寻址公式。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）如果三对角之外的元素的值都等于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，如何保存？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E73416-DCCE-4C1F-8A7A-74AEB138B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cs typeface="+mn-ea"/>
                <a:sym typeface="+mn-lt"/>
              </a:rPr>
              <a:t>24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Oval 17">
            <a:extLst>
              <a:ext uri="{FF2B5EF4-FFF2-40B4-BE49-F238E27FC236}">
                <a16:creationId xmlns:a16="http://schemas.microsoft.com/office/drawing/2014/main" id="{0760BD10-AF10-4635-9449-353004B2694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605902" y="2245530"/>
            <a:ext cx="3001999" cy="3001997"/>
          </a:xfrm>
          <a:prstGeom prst="ellipse">
            <a:avLst/>
          </a:prstGeom>
          <a:solidFill>
            <a:srgbClr val="FFC000"/>
          </a:solidFill>
          <a:ln w="381000" cap="rnd" cmpd="sng">
            <a:solidFill>
              <a:srgbClr val="FFFFFF">
                <a:lumMod val="75000"/>
                <a:alpha val="30000"/>
              </a:srgbClr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" name="Oval 18">
            <a:extLst>
              <a:ext uri="{FF2B5EF4-FFF2-40B4-BE49-F238E27FC236}">
                <a16:creationId xmlns:a16="http://schemas.microsoft.com/office/drawing/2014/main" id="{ED7AFD02-40C1-4723-9E2D-9DFCA38E6D5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970682" y="2610311"/>
            <a:ext cx="2272439" cy="2272439"/>
          </a:xfrm>
          <a:prstGeom prst="ellipse">
            <a:avLst/>
          </a:prstGeom>
          <a:solidFill>
            <a:srgbClr val="000000">
              <a:alpha val="52000"/>
            </a:srgbClr>
          </a:solidFill>
          <a:ln w="381000" cap="rnd" cmpd="sng">
            <a:solidFill>
              <a:srgbClr val="FFFFFF">
                <a:lumMod val="75000"/>
                <a:alpha val="10000"/>
              </a:srgbClr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7" name="Oval 19">
            <a:extLst>
              <a:ext uri="{FF2B5EF4-FFF2-40B4-BE49-F238E27FC236}">
                <a16:creationId xmlns:a16="http://schemas.microsoft.com/office/drawing/2014/main" id="{62FCB91E-B225-48E3-84E1-F305D31DF12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336773" y="2976401"/>
            <a:ext cx="1540259" cy="1540259"/>
          </a:xfrm>
          <a:prstGeom prst="ellipse">
            <a:avLst/>
          </a:prstGeom>
          <a:ln w="381000" cap="rnd" cmpd="sng">
            <a:solidFill>
              <a:srgbClr val="FFFFFF">
                <a:lumMod val="75000"/>
                <a:alpha val="30000"/>
              </a:srgbClr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8" name="Arc 21">
            <a:extLst>
              <a:ext uri="{FF2B5EF4-FFF2-40B4-BE49-F238E27FC236}">
                <a16:creationId xmlns:a16="http://schemas.microsoft.com/office/drawing/2014/main" id="{D3BD1E9E-9327-43C6-A231-60AA08ADDA4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463773" y="3103401"/>
            <a:ext cx="1540259" cy="1540259"/>
          </a:xfrm>
          <a:prstGeom prst="arc">
            <a:avLst>
              <a:gd name="adj1" fmla="val 16199997"/>
              <a:gd name="adj2" fmla="val 3240000"/>
            </a:avLst>
          </a:prstGeom>
          <a:ln w="381000" cap="rnd" cmpd="sng">
            <a:solidFill>
              <a:srgbClr val="FF8400"/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9" name="Arc 22">
            <a:extLst>
              <a:ext uri="{FF2B5EF4-FFF2-40B4-BE49-F238E27FC236}">
                <a16:creationId xmlns:a16="http://schemas.microsoft.com/office/drawing/2014/main" id="{802CE287-4EF9-43DA-9FA8-D6E6B7DC495D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097682" y="2737311"/>
            <a:ext cx="2272439" cy="2272439"/>
          </a:xfrm>
          <a:prstGeom prst="arc">
            <a:avLst>
              <a:gd name="adj1" fmla="val 16199997"/>
              <a:gd name="adj2" fmla="val 1080000"/>
            </a:avLst>
          </a:prstGeom>
          <a:ln w="381000" cap="rnd" cmpd="sng">
            <a:solidFill>
              <a:srgbClr val="FF6000"/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" name="Arc 23">
            <a:extLst>
              <a:ext uri="{FF2B5EF4-FFF2-40B4-BE49-F238E27FC236}">
                <a16:creationId xmlns:a16="http://schemas.microsoft.com/office/drawing/2014/main" id="{A82B2C36-875D-4F4F-8608-C647871181F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732902" y="2372530"/>
            <a:ext cx="3001999" cy="3001997"/>
          </a:xfrm>
          <a:prstGeom prst="arc">
            <a:avLst>
              <a:gd name="adj1" fmla="val 16199997"/>
              <a:gd name="adj2" fmla="val 20520000"/>
            </a:avLst>
          </a:prstGeom>
          <a:ln w="381000" cap="rnd" cmpd="sng">
            <a:solidFill>
              <a:srgbClr val="FF4200"/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1" name="Arc 24">
            <a:extLst>
              <a:ext uri="{FF2B5EF4-FFF2-40B4-BE49-F238E27FC236}">
                <a16:creationId xmlns:a16="http://schemas.microsoft.com/office/drawing/2014/main" id="{1CBD1E1A-1CD9-479D-9CED-2B5716E3B466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369059" y="2008688"/>
            <a:ext cx="3729685" cy="3729685"/>
          </a:xfrm>
          <a:prstGeom prst="arc">
            <a:avLst>
              <a:gd name="adj1" fmla="val 16199997"/>
              <a:gd name="adj2" fmla="val 18360000"/>
            </a:avLst>
          </a:prstGeom>
          <a:ln w="381000" cap="rnd" cmpd="sng">
            <a:solidFill>
              <a:srgbClr val="FF170C"/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D7E3382-2F1C-48AD-AA54-D0FD8C0A5088}"/>
              </a:ext>
            </a:extLst>
          </p:cNvPr>
          <p:cNvSpPr txBox="1"/>
          <p:nvPr/>
        </p:nvSpPr>
        <p:spPr>
          <a:xfrm>
            <a:off x="419450" y="377216"/>
            <a:ext cx="3429101" cy="58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课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后思考</a:t>
            </a:r>
            <a:endParaRPr lang="zh-CN" altLang="en-US" sz="2400" b="1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15" name="Object 3">
            <a:extLst>
              <a:ext uri="{FF2B5EF4-FFF2-40B4-BE49-F238E27FC236}">
                <a16:creationId xmlns:a16="http://schemas.microsoft.com/office/drawing/2014/main" id="{08AD5534-9596-40A7-9FD6-53515D3C55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4779787"/>
              </p:ext>
            </p:extLst>
          </p:nvPr>
        </p:nvGraphicFramePr>
        <p:xfrm>
          <a:off x="5596099" y="2550047"/>
          <a:ext cx="4259128" cy="32186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3365500" imgH="2209800" progId="Equation.DSMT4">
                  <p:embed/>
                </p:oleObj>
              </mc:Choice>
              <mc:Fallback>
                <p:oleObj r:id="rId10" imgW="3365500" imgH="2209800" progId="Equation.DSMT4">
                  <p:embed/>
                  <p:pic>
                    <p:nvPicPr>
                      <p:cNvPr id="5" name="Object 3">
                        <a:extLst>
                          <a:ext uri="{FF2B5EF4-FFF2-40B4-BE49-F238E27FC236}">
                            <a16:creationId xmlns:a16="http://schemas.microsoft.com/office/drawing/2014/main" id="{7754D678-8C26-49FB-ADD6-FC8035EA3CA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6099" y="2550047"/>
                        <a:ext cx="4259128" cy="32186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4">
            <a:extLst>
              <a:ext uri="{FF2B5EF4-FFF2-40B4-BE49-F238E27FC236}">
                <a16:creationId xmlns:a16="http://schemas.microsoft.com/office/drawing/2014/main" id="{F49FA22F-8CF6-4973-810A-9D05B6BB8B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1901" y="2015186"/>
            <a:ext cx="5359417" cy="417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）如下图所示特殊矩阵，设计压缩存储方案。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0763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406800"/>
            <a:ext cx="10944225" cy="863601"/>
          </a:xfrm>
        </p:spPr>
        <p:txBody>
          <a:bodyPr/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5.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zh-CN" altLang="zh-CN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.2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稀疏矩阵</a:t>
            </a:r>
            <a:r>
              <a:rPr lang="zh-CN" altLang="en-US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的压缩存储</a:t>
            </a:r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FEC17913-05A2-4988-8419-FE9BCE6660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0002" y="3859278"/>
            <a:ext cx="2364750" cy="200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0  33  9   0   0   0   0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0   0   0   0   0   0   0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10   0  0   0   0  36  0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0   0  16  0   0   0   0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0  28  0   0   0   0   0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0   0   0  37  0   0   0</a:t>
            </a:r>
            <a:endParaRPr lang="en-US" altLang="zh-CN" sz="2000" noProof="1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C8921D06-4E4B-4C7E-B49B-2BA585DC23D3}"/>
              </a:ext>
            </a:extLst>
          </p:cNvPr>
          <p:cNvSpPr>
            <a:spLocks/>
          </p:cNvSpPr>
          <p:nvPr/>
        </p:nvSpPr>
        <p:spPr bwMode="auto">
          <a:xfrm>
            <a:off x="3127774" y="4076536"/>
            <a:ext cx="45719" cy="1579942"/>
          </a:xfrm>
          <a:prstGeom prst="leftBracket">
            <a:avLst>
              <a:gd name="adj" fmla="val 116667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AutoShape 5">
            <a:extLst>
              <a:ext uri="{FF2B5EF4-FFF2-40B4-BE49-F238E27FC236}">
                <a16:creationId xmlns:a16="http://schemas.microsoft.com/office/drawing/2014/main" id="{16BADF8D-FC08-4FF7-B8DB-D6146052D1F0}"/>
              </a:ext>
            </a:extLst>
          </p:cNvPr>
          <p:cNvSpPr>
            <a:spLocks/>
          </p:cNvSpPr>
          <p:nvPr/>
        </p:nvSpPr>
        <p:spPr bwMode="auto">
          <a:xfrm flipH="1">
            <a:off x="5463424" y="4047961"/>
            <a:ext cx="79141" cy="1608517"/>
          </a:xfrm>
          <a:prstGeom prst="leftBracket">
            <a:avLst>
              <a:gd name="adj" fmla="val 121962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Text Box 9">
            <a:extLst>
              <a:ext uri="{FF2B5EF4-FFF2-40B4-BE49-F238E27FC236}">
                <a16:creationId xmlns:a16="http://schemas.microsoft.com/office/drawing/2014/main" id="{EA842279-845D-4345-A4CB-E24AB40368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7923" y="4643957"/>
            <a:ext cx="577402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M =</a:t>
            </a:r>
            <a:endParaRPr lang="en-US" altLang="zh-CN" sz="1800" noProof="1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16" name="Group 11">
            <a:extLst>
              <a:ext uri="{FF2B5EF4-FFF2-40B4-BE49-F238E27FC236}">
                <a16:creationId xmlns:a16="http://schemas.microsoft.com/office/drawing/2014/main" id="{42D6D5A7-82D6-4DCE-A348-6652C6785F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233454"/>
              </p:ext>
            </p:extLst>
          </p:nvPr>
        </p:nvGraphicFramePr>
        <p:xfrm>
          <a:off x="8308688" y="3530490"/>
          <a:ext cx="1981200" cy="2887276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51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1 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2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33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162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1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3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9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162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3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1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10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162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3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6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36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162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4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3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16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162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5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2  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28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162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6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4   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37  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" name="Text Box 45">
            <a:extLst>
              <a:ext uri="{FF2B5EF4-FFF2-40B4-BE49-F238E27FC236}">
                <a16:creationId xmlns:a16="http://schemas.microsoft.com/office/drawing/2014/main" id="{FA8BC96A-C5DA-4A29-B500-2900AF7460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6667" y="3126596"/>
            <a:ext cx="2045753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j        e = a</a:t>
            </a:r>
            <a:r>
              <a:rPr lang="en-US" altLang="zh-CN" sz="1800" baseline="-25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ij</a:t>
            </a:r>
            <a:endParaRPr lang="en-US" altLang="zh-CN" sz="1800" baseline="-25000" noProof="1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" name="AutoShape 82">
            <a:extLst>
              <a:ext uri="{FF2B5EF4-FFF2-40B4-BE49-F238E27FC236}">
                <a16:creationId xmlns:a16="http://schemas.microsoft.com/office/drawing/2014/main" id="{6F01149E-3BD9-40CE-AC8C-7C5BEAEDC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7918" y="4432800"/>
            <a:ext cx="1393055" cy="541328"/>
          </a:xfrm>
          <a:prstGeom prst="rightArrow">
            <a:avLst>
              <a:gd name="adj1" fmla="val 50000"/>
              <a:gd name="adj2" fmla="val 45709"/>
            </a:avLst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三元组表</a:t>
            </a:r>
            <a:endParaRPr kumimoji="0" lang="en-CA" altLang="zh-CN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Text Box 86">
            <a:extLst>
              <a:ext uri="{FF2B5EF4-FFF2-40B4-BE49-F238E27FC236}">
                <a16:creationId xmlns:a16="http://schemas.microsoft.com/office/drawing/2014/main" id="{C9D9FCE1-75D3-452C-AD1E-3ECD5F5B0A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8226" y="3530490"/>
            <a:ext cx="582211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表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endParaRPr lang="en-US" altLang="zh-CN" sz="1800" noProof="1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Text Box 89">
            <a:extLst>
              <a:ext uri="{FF2B5EF4-FFF2-40B4-BE49-F238E27FC236}">
                <a16:creationId xmlns:a16="http://schemas.microsoft.com/office/drawing/2014/main" id="{AC3EAE51-AC9D-42A3-B7BD-F3F121FEC3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3519" y="916719"/>
            <a:ext cx="4620005" cy="45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1. </a:t>
            </a:r>
            <a:r>
              <a:rPr lang="zh-CN" altLang="en-US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三元组表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CFCEE87-C4FD-430E-B45E-1DCBE5651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cs typeface="+mn-ea"/>
                <a:sym typeface="+mn-lt"/>
              </a:rPr>
              <a:t>25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Text Box 4">
            <a:extLst>
              <a:ext uri="{FF2B5EF4-FFF2-40B4-BE49-F238E27FC236}">
                <a16:creationId xmlns:a16="http://schemas.microsoft.com/office/drawing/2014/main" id="{D7F30800-84F2-4C48-AEE1-B6D0DD8719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3358" y="1803089"/>
            <a:ext cx="5359417" cy="1857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实际应用中，常常会遇到一种矩阵，零元素很多，非零元素很少，且非零元素在矩阵中的位置没有特定的规律，称这种矩阵为为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稀疏矩阵</a:t>
            </a:r>
            <a:r>
              <a:rPr lang="zh-CN" alt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稀疏矩阵没有明确的定义，从形式上来看，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非零元素的个数占元素总数的比例低于某特定的阈值</a:t>
            </a:r>
            <a:r>
              <a:rPr lang="zh-CN" alt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F0F73EA-FB6F-4D0F-8B37-5ECDEDFBF92D}"/>
              </a:ext>
            </a:extLst>
          </p:cNvPr>
          <p:cNvSpPr/>
          <p:nvPr/>
        </p:nvSpPr>
        <p:spPr>
          <a:xfrm>
            <a:off x="2527923" y="3859278"/>
            <a:ext cx="3346185" cy="20820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 Box 4">
            <a:extLst>
              <a:ext uri="{FF2B5EF4-FFF2-40B4-BE49-F238E27FC236}">
                <a16:creationId xmlns:a16="http://schemas.microsoft.com/office/drawing/2014/main" id="{67B4B974-AB8A-41CA-B4FA-36A0619CFE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3358" y="1806095"/>
            <a:ext cx="6394615" cy="1137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由于非零元素很少，只需保存非零元素，没有保存的都是零元素。为了标明每个非零元素在矩阵中的位置，我们可以以（行，列，值）形式的三元组形式来保存非零元素。</a:t>
            </a:r>
            <a:endParaRPr lang="en-US" altLang="zh-CN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 Box 89">
            <a:extLst>
              <a:ext uri="{FF2B5EF4-FFF2-40B4-BE49-F238E27FC236}">
                <a16:creationId xmlns:a16="http://schemas.microsoft.com/office/drawing/2014/main" id="{58C6CD7F-8D44-4330-A984-54A339B698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0144" y="6401140"/>
            <a:ext cx="1898797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6,7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）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行列数</a:t>
            </a:r>
          </a:p>
        </p:txBody>
      </p:sp>
      <p:sp>
        <p:nvSpPr>
          <p:cNvPr id="25" name="Text Box 4">
            <a:extLst>
              <a:ext uri="{FF2B5EF4-FFF2-40B4-BE49-F238E27FC236}">
                <a16:creationId xmlns:a16="http://schemas.microsoft.com/office/drawing/2014/main" id="{58DFD251-E4D3-470F-BE85-CA0D09A751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5642" y="2991549"/>
            <a:ext cx="6246627" cy="417358"/>
          </a:xfrm>
          <a:prstGeom prst="rect">
            <a:avLst/>
          </a:prstGeom>
          <a:solidFill>
            <a:srgbClr val="CCFFFF"/>
          </a:solidFill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di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所有非零元素的三元组序列加上行数和列数，称为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三元组表</a:t>
            </a:r>
          </a:p>
        </p:txBody>
      </p:sp>
      <p:sp>
        <p:nvSpPr>
          <p:cNvPr id="26" name="Text Box 89">
            <a:extLst>
              <a:ext uri="{FF2B5EF4-FFF2-40B4-BE49-F238E27FC236}">
                <a16:creationId xmlns:a16="http://schemas.microsoft.com/office/drawing/2014/main" id="{8921F979-A456-4F43-9C45-D1D805FBE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1175" y="1357801"/>
            <a:ext cx="4679950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例  稀疏矩阵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578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4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15" grpId="0"/>
      <p:bldP spid="17" grpId="1"/>
      <p:bldP spid="18" grpId="0" animBg="1"/>
      <p:bldP spid="19" grpId="1"/>
      <p:bldP spid="22" grpId="0" uiExpand="1" build="allAtOnce"/>
      <p:bldP spid="6" grpId="0" animBg="1"/>
      <p:bldP spid="24" grpId="0"/>
      <p:bldP spid="2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406800"/>
            <a:ext cx="10944225" cy="863601"/>
          </a:xfrm>
        </p:spPr>
        <p:txBody>
          <a:bodyPr/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5.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zh-CN" altLang="zh-CN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.2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稀疏矩阵</a:t>
            </a:r>
            <a:r>
              <a:rPr lang="zh-CN" altLang="en-US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的压缩存储</a:t>
            </a:r>
          </a:p>
        </p:txBody>
      </p:sp>
      <p:graphicFrame>
        <p:nvGraphicFramePr>
          <p:cNvPr id="16" name="Group 11">
            <a:extLst>
              <a:ext uri="{FF2B5EF4-FFF2-40B4-BE49-F238E27FC236}">
                <a16:creationId xmlns:a16="http://schemas.microsoft.com/office/drawing/2014/main" id="{42D6D5A7-82D6-4DCE-A348-6652C6785F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074093"/>
              </p:ext>
            </p:extLst>
          </p:nvPr>
        </p:nvGraphicFramePr>
        <p:xfrm>
          <a:off x="7620000" y="1436846"/>
          <a:ext cx="1981200" cy="4545145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1 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2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33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1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3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9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3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1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10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3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6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36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4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3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16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5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2  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28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6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4   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37  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31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///</a:t>
                      </a: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///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///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0707057"/>
                  </a:ext>
                </a:extLst>
              </a:tr>
              <a:tr h="41319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行数（</a:t>
                      </a: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mu</a:t>
                      </a:r>
                      <a:r>
                        <a:rPr kumimoji="1" lang="zh-CN" altLang="en-US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）：</a:t>
                      </a: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3633649"/>
                  </a:ext>
                </a:extLst>
              </a:tr>
              <a:tr h="41319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列数（</a:t>
                      </a: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nu</a:t>
                      </a:r>
                      <a:r>
                        <a:rPr kumimoji="1" lang="zh-CN" altLang="en-US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）：</a:t>
                      </a: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7</a:t>
                      </a: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0780282"/>
                  </a:ext>
                </a:extLst>
              </a:tr>
              <a:tr h="41319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非零元（</a:t>
                      </a: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tu</a:t>
                      </a:r>
                      <a:r>
                        <a:rPr kumimoji="1" lang="zh-CN" altLang="en-US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）：</a:t>
                      </a: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7</a:t>
                      </a: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0811167"/>
                  </a:ext>
                </a:extLst>
              </a:tr>
            </a:tbl>
          </a:graphicData>
        </a:graphic>
      </p:graphicFrame>
      <p:sp>
        <p:nvSpPr>
          <p:cNvPr id="17" name="Text Box 45">
            <a:extLst>
              <a:ext uri="{FF2B5EF4-FFF2-40B4-BE49-F238E27FC236}">
                <a16:creationId xmlns:a16="http://schemas.microsoft.com/office/drawing/2014/main" id="{FA8BC96A-C5DA-4A29-B500-2900AF7460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955634"/>
            <a:ext cx="1981199" cy="357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di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 b="1" baseline="-25000" noProof="1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三元组顺序表</a:t>
            </a:r>
            <a:endParaRPr lang="en-US" altLang="zh-CN" sz="2200" b="1" baseline="-25000" noProof="1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Text Box 89">
            <a:extLst>
              <a:ext uri="{FF2B5EF4-FFF2-40B4-BE49-F238E27FC236}">
                <a16:creationId xmlns:a16="http://schemas.microsoft.com/office/drawing/2014/main" id="{AC3EAE51-AC9D-42A3-B7BD-F3F121FEC3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5995" y="983580"/>
            <a:ext cx="4620005" cy="45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2. </a:t>
            </a:r>
            <a:r>
              <a:rPr lang="zh-CN" altLang="en-US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三元组顺序表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CFCEE87-C4FD-430E-B45E-1DCBE5651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cs typeface="+mn-ea"/>
                <a:sym typeface="+mn-lt"/>
              </a:rPr>
              <a:t>26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Text Box 4">
            <a:extLst>
              <a:ext uri="{FF2B5EF4-FFF2-40B4-BE49-F238E27FC236}">
                <a16:creationId xmlns:a16="http://schemas.microsoft.com/office/drawing/2014/main" id="{67B4B974-AB8A-41CA-B4FA-36A0619CFE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7636" y="1704632"/>
            <a:ext cx="5513278" cy="2217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在三元组顺序表中，首先需要一个足够大的三元组数组空间，将非零元素的三元组按行序优先的次序保存在数组中，再就是矩阵的行数、列数和非零元素的个数。</a:t>
            </a:r>
            <a:endParaRPr lang="en-US" altLang="zh-CN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这样三元组顺序表就能唯一的确定稀疏矩阵，逻辑上和物理上就对应起来了。</a:t>
            </a:r>
            <a:endParaRPr lang="en-US" altLang="zh-CN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DEAAD999-76E3-4FCC-8B52-BBC246C65D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5005" y="5024381"/>
            <a:ext cx="3910364" cy="777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如何根据三元组顺序表的物理结构图定义三元组顺序表的数据类型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8D480CB-A117-4E92-B74E-750A387695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997" y="3969242"/>
            <a:ext cx="1008380" cy="10083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1023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24">
            <a:extLst>
              <a:ext uri="{FF2B5EF4-FFF2-40B4-BE49-F238E27FC236}">
                <a16:creationId xmlns:a16="http://schemas.microsoft.com/office/drawing/2014/main" id="{F1D6991D-3559-4177-B189-2AA2B722A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2127" y="1672367"/>
            <a:ext cx="3581402" cy="4230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#define  MAXSIZE 100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typedef struct  {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int    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, j;   //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非零元行、列下标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ElemType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e;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} Triple;       //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定义三元组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typedef struct  {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Triple  data[MAXSIZE+1];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int  mu , nu ,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tu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;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}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TSMatrix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; //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定义三元组表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TSMatrix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M;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2844D23-8FAF-4DE7-AA1D-7D64EDE91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cs typeface="+mn-ea"/>
                <a:sym typeface="+mn-lt"/>
              </a:rPr>
              <a:t>27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标题 1">
            <a:extLst>
              <a:ext uri="{FF2B5EF4-FFF2-40B4-BE49-F238E27FC236}">
                <a16:creationId xmlns:a16="http://schemas.microsoft.com/office/drawing/2014/main" id="{97911BE2-DDF3-48B4-84E8-190B127188D2}"/>
              </a:ext>
            </a:extLst>
          </p:cNvPr>
          <p:cNvSpPr txBox="1">
            <a:spLocks/>
          </p:cNvSpPr>
          <p:nvPr/>
        </p:nvSpPr>
        <p:spPr>
          <a:xfrm>
            <a:off x="623888" y="406800"/>
            <a:ext cx="10944225" cy="863601"/>
          </a:xfrm>
        </p:spPr>
        <p:txBody>
          <a:bodyPr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fontAlgn="base">
              <a:lnSpc>
                <a:spcPct val="130000"/>
              </a:lnSpc>
              <a:spcAft>
                <a:spcPct val="0"/>
              </a:spcAft>
            </a:pPr>
            <a:r>
              <a:rPr lang="zh-CN" altLang="zh-CN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5.</a:t>
            </a:r>
            <a:r>
              <a:rPr lang="en-US" altLang="zh-CN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zh-CN" altLang="zh-CN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.2</a:t>
            </a:r>
            <a:r>
              <a:rPr lang="en-US" altLang="zh-CN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稀疏矩阵</a:t>
            </a:r>
            <a:r>
              <a:rPr lang="zh-CN" altLang="en-US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的压缩存储</a:t>
            </a:r>
            <a:endParaRPr lang="zh-CN" altLang="en-US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0765CF60-DA4C-4E1C-9FBC-B52973FF2628}"/>
              </a:ext>
            </a:extLst>
          </p:cNvPr>
          <p:cNvSpPr txBox="1"/>
          <p:nvPr/>
        </p:nvSpPr>
        <p:spPr>
          <a:xfrm>
            <a:off x="6362127" y="1545139"/>
            <a:ext cx="3381866" cy="430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用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C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语言定义三元组顺序表类型</a:t>
            </a:r>
          </a:p>
        </p:txBody>
      </p:sp>
      <p:sp>
        <p:nvSpPr>
          <p:cNvPr id="55" name="Text Box 89">
            <a:extLst>
              <a:ext uri="{FF2B5EF4-FFF2-40B4-BE49-F238E27FC236}">
                <a16:creationId xmlns:a16="http://schemas.microsoft.com/office/drawing/2014/main" id="{53900EE4-18DA-4486-A5C6-1E3518C150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5995" y="1052812"/>
            <a:ext cx="4620005" cy="45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数据类型</a:t>
            </a:r>
          </a:p>
        </p:txBody>
      </p:sp>
      <p:sp>
        <p:nvSpPr>
          <p:cNvPr id="56" name="Text Box 4">
            <a:extLst>
              <a:ext uri="{FF2B5EF4-FFF2-40B4-BE49-F238E27FC236}">
                <a16:creationId xmlns:a16="http://schemas.microsoft.com/office/drawing/2014/main" id="{5F9F26FD-C662-46D0-B4E5-89425CF0D0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67" y="1721303"/>
            <a:ext cx="4740885" cy="3521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</a:rPr>
              <a:t>假定非零元素的个数最大值能达到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</a:rPr>
              <a:t>10000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</a:rPr>
              <a:t>，定义常量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</a:rPr>
              <a:t>MAXSIZE = 10000;</a:t>
            </a:r>
          </a:p>
          <a:p>
            <a:pPr marL="285750" indent="-28575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</a:rPr>
              <a:t>定义三元组的结构类型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</a:rPr>
              <a:t>triple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</a:rPr>
              <a:t>；包括非零元素的行位置、列位置、元素值这三个属性。</a:t>
            </a:r>
            <a:endParaRPr lang="en-US" altLang="zh-CN" sz="1800" dirty="0">
              <a:solidFill>
                <a:srgbClr val="000000"/>
              </a:solidFill>
              <a:latin typeface="+mn-lt"/>
              <a:ea typeface="微软雅黑" panose="020B0503020204020204" pitchFamily="34" charset="-122"/>
            </a:endParaRPr>
          </a:p>
          <a:p>
            <a:pPr marL="285750" indent="-28575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</a:rPr>
              <a:t>定义三元组顺序表的结构类型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微软雅黑" panose="020B0503020204020204" pitchFamily="34" charset="-122"/>
              </a:rPr>
              <a:t>TSMatrix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</a:rPr>
              <a:t>。包括大小为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</a:rPr>
              <a:t>MAXSIZE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</a:rPr>
              <a:t>的三元组数组、行数、列数和非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</a:rPr>
              <a:t>0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</a:rPr>
              <a:t>元素个数几个属性。</a:t>
            </a:r>
            <a:endParaRPr lang="en-US" altLang="zh-CN" sz="1800" dirty="0">
              <a:solidFill>
                <a:srgbClr val="000000"/>
              </a:solidFill>
              <a:latin typeface="+mn-lt"/>
              <a:ea typeface="微软雅黑" panose="020B0503020204020204" pitchFamily="34" charset="-122"/>
            </a:endParaRP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u"/>
            </a:pPr>
            <a:endParaRPr lang="en-US" altLang="zh-CN" sz="1800" dirty="0">
              <a:solidFill>
                <a:srgbClr val="00000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5B5F266-2FC6-442E-8E52-187E269DF94B}"/>
              </a:ext>
            </a:extLst>
          </p:cNvPr>
          <p:cNvSpPr/>
          <p:nvPr/>
        </p:nvSpPr>
        <p:spPr>
          <a:xfrm>
            <a:off x="6345833" y="1475906"/>
            <a:ext cx="3398160" cy="46233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8" name="Group 11">
            <a:extLst>
              <a:ext uri="{FF2B5EF4-FFF2-40B4-BE49-F238E27FC236}">
                <a16:creationId xmlns:a16="http://schemas.microsoft.com/office/drawing/2014/main" id="{097DE72F-2367-4C20-8B20-F88B6C4AC9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816603"/>
              </p:ext>
            </p:extLst>
          </p:nvPr>
        </p:nvGraphicFramePr>
        <p:xfrm>
          <a:off x="3304028" y="1475906"/>
          <a:ext cx="1981200" cy="4545145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1 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2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33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1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3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9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3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1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10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3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6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36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4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3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16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5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2  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28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6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4   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37  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31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///</a:t>
                      </a: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///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///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0707057"/>
                  </a:ext>
                </a:extLst>
              </a:tr>
              <a:tr h="41319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行数（</a:t>
                      </a: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mu</a:t>
                      </a:r>
                      <a:r>
                        <a:rPr kumimoji="1" lang="zh-CN" altLang="en-US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）：</a:t>
                      </a: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3633649"/>
                  </a:ext>
                </a:extLst>
              </a:tr>
              <a:tr h="41319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列数（</a:t>
                      </a: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nu</a:t>
                      </a:r>
                      <a:r>
                        <a:rPr kumimoji="1" lang="zh-CN" altLang="en-US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）：</a:t>
                      </a: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7</a:t>
                      </a: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0780282"/>
                  </a:ext>
                </a:extLst>
              </a:tr>
              <a:tr h="41319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非零元（</a:t>
                      </a: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tu</a:t>
                      </a:r>
                      <a:r>
                        <a:rPr kumimoji="1" lang="zh-CN" altLang="en-US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）：</a:t>
                      </a: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7</a:t>
                      </a: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0811167"/>
                  </a:ext>
                </a:extLst>
              </a:tr>
            </a:tbl>
          </a:graphicData>
        </a:graphic>
      </p:graphicFrame>
      <p:sp>
        <p:nvSpPr>
          <p:cNvPr id="59" name="Text Box 45">
            <a:extLst>
              <a:ext uri="{FF2B5EF4-FFF2-40B4-BE49-F238E27FC236}">
                <a16:creationId xmlns:a16="http://schemas.microsoft.com/office/drawing/2014/main" id="{DB897857-400E-4985-887C-ACB00B0700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4028" y="994694"/>
            <a:ext cx="1981199" cy="357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di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 b="1" baseline="-25000" noProof="1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三元组顺序表</a:t>
            </a:r>
            <a:endParaRPr lang="en-US" altLang="zh-CN" sz="2200" b="1" baseline="-25000" noProof="1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579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6" grpId="0" build="allAtOnce"/>
      <p:bldP spid="4" grpId="0" animBg="1"/>
      <p:bldP spid="5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A91FB815-B00E-4EC8-BF1B-EBB772170C96}"/>
              </a:ext>
            </a:extLst>
          </p:cNvPr>
          <p:cNvGrpSpPr/>
          <p:nvPr/>
        </p:nvGrpSpPr>
        <p:grpSpPr>
          <a:xfrm>
            <a:off x="3912207" y="736623"/>
            <a:ext cx="1990638" cy="1136721"/>
            <a:chOff x="3912207" y="736623"/>
            <a:chExt cx="1990638" cy="1136721"/>
          </a:xfrm>
        </p:grpSpPr>
        <p:sp>
          <p:nvSpPr>
            <p:cNvPr id="132" name="Text Box 3">
              <a:extLst>
                <a:ext uri="{FF2B5EF4-FFF2-40B4-BE49-F238E27FC236}">
                  <a16:creationId xmlns:a16="http://schemas.microsoft.com/office/drawing/2014/main" id="{B0D172DB-2CB1-4FDB-8356-22E6E754CF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0158" y="736623"/>
              <a:ext cx="1338828" cy="1136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25   0   0  64</a:t>
              </a:r>
            </a:p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0  -8   0   0</a:t>
              </a:r>
            </a:p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20   0   0   0</a:t>
              </a:r>
              <a:endParaRPr lang="en-US" altLang="zh-CN" sz="1800" noProof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3" name="AutoShape 4">
              <a:extLst>
                <a:ext uri="{FF2B5EF4-FFF2-40B4-BE49-F238E27FC236}">
                  <a16:creationId xmlns:a16="http://schemas.microsoft.com/office/drawing/2014/main" id="{12C6DA0A-C644-4CBE-A20D-6C4E9D208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7298" y="916410"/>
              <a:ext cx="45719" cy="830862"/>
            </a:xfrm>
            <a:prstGeom prst="leftBracket">
              <a:avLst>
                <a:gd name="adj" fmla="val 141667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altLang="zh-CN" sz="18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4" name="AutoShape 5">
              <a:extLst>
                <a:ext uri="{FF2B5EF4-FFF2-40B4-BE49-F238E27FC236}">
                  <a16:creationId xmlns:a16="http://schemas.microsoft.com/office/drawing/2014/main" id="{2DED0AAB-DD19-4982-84EC-C8B2FD8433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7126" y="916410"/>
              <a:ext cx="45719" cy="825136"/>
            </a:xfrm>
            <a:prstGeom prst="rightBracket">
              <a:avLst>
                <a:gd name="adj" fmla="val 141667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altLang="zh-CN" sz="18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5" name="Text Box 6">
              <a:extLst>
                <a:ext uri="{FF2B5EF4-FFF2-40B4-BE49-F238E27FC236}">
                  <a16:creationId xmlns:a16="http://schemas.microsoft.com/office/drawing/2014/main" id="{A7AE496C-011B-448A-BF50-AA3053B375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2207" y="1114103"/>
              <a:ext cx="577402" cy="416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M =</a:t>
              </a:r>
              <a:endParaRPr lang="en-US" altLang="zh-CN" sz="1800" noProof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aphicFrame>
        <p:nvGraphicFramePr>
          <p:cNvPr id="136" name="Group 7">
            <a:extLst>
              <a:ext uri="{FF2B5EF4-FFF2-40B4-BE49-F238E27FC236}">
                <a16:creationId xmlns:a16="http://schemas.microsoft.com/office/drawing/2014/main" id="{A3295E09-FD00-4EF8-9F59-9B127B985C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86065"/>
              </p:ext>
            </p:extLst>
          </p:nvPr>
        </p:nvGraphicFramePr>
        <p:xfrm>
          <a:off x="3692908" y="5511823"/>
          <a:ext cx="1600200" cy="841502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18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3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1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∧</a:t>
                      </a: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∧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7" name="Group 21">
            <a:extLst>
              <a:ext uri="{FF2B5EF4-FFF2-40B4-BE49-F238E27FC236}">
                <a16:creationId xmlns:a16="http://schemas.microsoft.com/office/drawing/2014/main" id="{D826FD5E-A680-41D8-8266-1D7748162E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98065"/>
              </p:ext>
            </p:extLst>
          </p:nvPr>
        </p:nvGraphicFramePr>
        <p:xfrm>
          <a:off x="5564570" y="4503760"/>
          <a:ext cx="1600200" cy="822342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55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2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56" marB="4575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2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56" marB="4575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-8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56" marB="4575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722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∧</a:t>
                      </a:r>
                    </a:p>
                  </a:txBody>
                  <a:tcPr marT="45756" marB="4575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∧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8" name="Group 35">
            <a:extLst>
              <a:ext uri="{FF2B5EF4-FFF2-40B4-BE49-F238E27FC236}">
                <a16:creationId xmlns:a16="http://schemas.microsoft.com/office/drawing/2014/main" id="{0C53A9C8-8E12-41A0-997F-C5786D2CCB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909501"/>
              </p:ext>
            </p:extLst>
          </p:nvPr>
        </p:nvGraphicFramePr>
        <p:xfrm>
          <a:off x="9026908" y="3495698"/>
          <a:ext cx="1600200" cy="841502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18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1 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4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64  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∧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∧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9" name="Group 49">
            <a:extLst>
              <a:ext uri="{FF2B5EF4-FFF2-40B4-BE49-F238E27FC236}">
                <a16:creationId xmlns:a16="http://schemas.microsoft.com/office/drawing/2014/main" id="{20F129BA-B3AD-457B-8B9F-5B8E03DFE5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710483"/>
              </p:ext>
            </p:extLst>
          </p:nvPr>
        </p:nvGraphicFramePr>
        <p:xfrm>
          <a:off x="3692908" y="3495698"/>
          <a:ext cx="1600200" cy="844296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18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1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1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25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0" name="Group 63">
            <a:extLst>
              <a:ext uri="{FF2B5EF4-FFF2-40B4-BE49-F238E27FC236}">
                <a16:creationId xmlns:a16="http://schemas.microsoft.com/office/drawing/2014/main" id="{35E511DC-5F33-450B-8636-9E64BD59CC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820036"/>
              </p:ext>
            </p:extLst>
          </p:nvPr>
        </p:nvGraphicFramePr>
        <p:xfrm>
          <a:off x="2418145" y="3495698"/>
          <a:ext cx="457200" cy="2519363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7787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8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613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535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8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1" name="Group 73">
            <a:extLst>
              <a:ext uri="{FF2B5EF4-FFF2-40B4-BE49-F238E27FC236}">
                <a16:creationId xmlns:a16="http://schemas.microsoft.com/office/drawing/2014/main" id="{BEF5EADB-F133-4723-AD49-0093D351FC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15962"/>
              </p:ext>
            </p:extLst>
          </p:nvPr>
        </p:nvGraphicFramePr>
        <p:xfrm>
          <a:off x="3692908" y="2852760"/>
          <a:ext cx="6096000" cy="448266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  </a:t>
                      </a:r>
                      <a:r>
                        <a:rPr kumimoji="1" lang="en-US" altLang="zh-CN" sz="2000" b="1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∧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2" name="Line 85">
            <a:extLst>
              <a:ext uri="{FF2B5EF4-FFF2-40B4-BE49-F238E27FC236}">
                <a16:creationId xmlns:a16="http://schemas.microsoft.com/office/drawing/2014/main" id="{660D6A91-90D6-4209-8BAB-4DAE67F68E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99133" y="3854473"/>
            <a:ext cx="9175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3" name="Line 86">
            <a:extLst>
              <a:ext uri="{FF2B5EF4-FFF2-40B4-BE49-F238E27FC236}">
                <a16:creationId xmlns:a16="http://schemas.microsoft.com/office/drawing/2014/main" id="{D4254DCC-C5E5-490A-A6CC-4A774680F45B}"/>
              </a:ext>
            </a:extLst>
          </p:cNvPr>
          <p:cNvSpPr>
            <a:spLocks noChangeShapeType="1"/>
          </p:cNvSpPr>
          <p:nvPr/>
        </p:nvSpPr>
        <p:spPr bwMode="auto">
          <a:xfrm>
            <a:off x="4912108" y="4105298"/>
            <a:ext cx="403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4" name="Line 87">
            <a:extLst>
              <a:ext uri="{FF2B5EF4-FFF2-40B4-BE49-F238E27FC236}">
                <a16:creationId xmlns:a16="http://schemas.microsoft.com/office/drawing/2014/main" id="{9316829C-6E28-420C-84C7-6AD4742556CB}"/>
              </a:ext>
            </a:extLst>
          </p:cNvPr>
          <p:cNvSpPr>
            <a:spLocks noChangeShapeType="1"/>
          </p:cNvSpPr>
          <p:nvPr/>
        </p:nvSpPr>
        <p:spPr bwMode="auto">
          <a:xfrm>
            <a:off x="2646745" y="5727723"/>
            <a:ext cx="9890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5" name="Line 88">
            <a:extLst>
              <a:ext uri="{FF2B5EF4-FFF2-40B4-BE49-F238E27FC236}">
                <a16:creationId xmlns:a16="http://schemas.microsoft.com/office/drawing/2014/main" id="{7DDCDD59-7374-4B50-A055-28F5CFFD16A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99133" y="4646635"/>
            <a:ext cx="28225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6" name="Line 89">
            <a:extLst>
              <a:ext uri="{FF2B5EF4-FFF2-40B4-BE49-F238E27FC236}">
                <a16:creationId xmlns:a16="http://schemas.microsoft.com/office/drawing/2014/main" id="{E9DF5FD4-C24A-46D9-A76D-FD2F7BFF8C67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3908" y="3005160"/>
            <a:ext cx="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7" name="Line 92">
            <a:extLst>
              <a:ext uri="{FF2B5EF4-FFF2-40B4-BE49-F238E27FC236}">
                <a16:creationId xmlns:a16="http://schemas.microsoft.com/office/drawing/2014/main" id="{41CF6F4F-2F27-43E7-A19F-E7007AED8711}"/>
              </a:ext>
            </a:extLst>
          </p:cNvPr>
          <p:cNvSpPr>
            <a:spLocks noChangeShapeType="1"/>
          </p:cNvSpPr>
          <p:nvPr/>
        </p:nvSpPr>
        <p:spPr bwMode="auto">
          <a:xfrm>
            <a:off x="9219914" y="3005160"/>
            <a:ext cx="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148" name="Group 93">
            <a:extLst>
              <a:ext uri="{FF2B5EF4-FFF2-40B4-BE49-F238E27FC236}">
                <a16:creationId xmlns:a16="http://schemas.microsoft.com/office/drawing/2014/main" id="{58AC6D05-CB6A-4847-9ABE-9480A8431E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002127"/>
              </p:ext>
            </p:extLst>
          </p:nvPr>
        </p:nvGraphicFramePr>
        <p:xfrm>
          <a:off x="7182380" y="959569"/>
          <a:ext cx="1752600" cy="825136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55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i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56" marB="4575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j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56" marB="4575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e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56" marB="4575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722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down 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56" marB="4575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right 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56" marB="4575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9" name="Text Box 107">
            <a:extLst>
              <a:ext uri="{FF2B5EF4-FFF2-40B4-BE49-F238E27FC236}">
                <a16:creationId xmlns:a16="http://schemas.microsoft.com/office/drawing/2014/main" id="{9EBA6FAC-3390-4B36-B625-3E2B63CFD2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3095" y="591625"/>
            <a:ext cx="1672253" cy="381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6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行号   列号    值</a:t>
            </a:r>
            <a:endParaRPr lang="en-US" altLang="zh-CN" sz="16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0" name="Line 108">
            <a:extLst>
              <a:ext uri="{FF2B5EF4-FFF2-40B4-BE49-F238E27FC236}">
                <a16:creationId xmlns:a16="http://schemas.microsoft.com/office/drawing/2014/main" id="{ABBD0722-2A8B-4CC1-AC21-26CC1E06619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63380" y="1701523"/>
            <a:ext cx="9272" cy="24864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1" name="Text Box 109">
            <a:extLst>
              <a:ext uri="{FF2B5EF4-FFF2-40B4-BE49-F238E27FC236}">
                <a16:creationId xmlns:a16="http://schemas.microsoft.com/office/drawing/2014/main" id="{7180A817-21C5-4E08-8894-08D50EEB78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2380" y="1842202"/>
            <a:ext cx="1106487" cy="701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6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下一行的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6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非</a:t>
            </a:r>
            <a: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lang="zh-CN" altLang="en-US" sz="16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元素 </a:t>
            </a:r>
          </a:p>
        </p:txBody>
      </p:sp>
      <p:sp>
        <p:nvSpPr>
          <p:cNvPr id="152" name="Text Box 110">
            <a:extLst>
              <a:ext uri="{FF2B5EF4-FFF2-40B4-BE49-F238E27FC236}">
                <a16:creationId xmlns:a16="http://schemas.microsoft.com/office/drawing/2014/main" id="{BCDC16C7-3BD9-4460-A368-DDF5D1BC37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6206" y="1230523"/>
            <a:ext cx="1005403" cy="701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6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下一列的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6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非</a:t>
            </a:r>
            <a: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lang="zh-CN" altLang="en-US" sz="16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元素</a:t>
            </a:r>
          </a:p>
        </p:txBody>
      </p:sp>
      <p:sp>
        <p:nvSpPr>
          <p:cNvPr id="153" name="Text Box 111">
            <a:extLst>
              <a:ext uri="{FF2B5EF4-FFF2-40B4-BE49-F238E27FC236}">
                <a16:creationId xmlns:a16="http://schemas.microsoft.com/office/drawing/2014/main" id="{F8BF0FEF-C981-42DF-8A8F-391C42B90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758" y="2378098"/>
            <a:ext cx="1569660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列头指针数组</a:t>
            </a:r>
          </a:p>
        </p:txBody>
      </p:sp>
      <p:sp>
        <p:nvSpPr>
          <p:cNvPr id="154" name="Text Box 112">
            <a:extLst>
              <a:ext uri="{FF2B5EF4-FFF2-40B4-BE49-F238E27FC236}">
                <a16:creationId xmlns:a16="http://schemas.microsoft.com/office/drawing/2014/main" id="{E29A7BBD-8234-4FAC-A2B2-A993D2532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970" y="3567135"/>
            <a:ext cx="415498" cy="2217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行</a:t>
            </a:r>
            <a:br>
              <a:rPr lang="zh-CN" altLang="en-US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</a:br>
            <a:r>
              <a:rPr lang="zh-CN" altLang="en-US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头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指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针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数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组</a:t>
            </a:r>
          </a:p>
        </p:txBody>
      </p:sp>
      <p:sp>
        <p:nvSpPr>
          <p:cNvPr id="155" name="Line 113">
            <a:extLst>
              <a:ext uri="{FF2B5EF4-FFF2-40B4-BE49-F238E27FC236}">
                <a16:creationId xmlns:a16="http://schemas.microsoft.com/office/drawing/2014/main" id="{9062E00A-1780-4A85-8144-F4EC9D0CC6F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782580" y="1569169"/>
            <a:ext cx="609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6" name="Text Box 114">
            <a:extLst>
              <a:ext uri="{FF2B5EF4-FFF2-40B4-BE49-F238E27FC236}">
                <a16:creationId xmlns:a16="http://schemas.microsoft.com/office/drawing/2014/main" id="{721E5AD0-6F82-4341-8A5F-5A794CA90A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832" y="181766"/>
            <a:ext cx="2582862" cy="525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zh-CN" altLang="zh-CN" sz="24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.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十字链接表</a:t>
            </a:r>
            <a:endParaRPr lang="zh-CN" altLang="en-US" sz="2400" b="1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7" name="Line 121">
            <a:extLst>
              <a:ext uri="{FF2B5EF4-FFF2-40B4-BE49-F238E27FC236}">
                <a16:creationId xmlns:a16="http://schemas.microsoft.com/office/drawing/2014/main" id="{5520F0FA-59C4-4765-835E-7FBB725B4EE6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2245" y="3038498"/>
            <a:ext cx="0" cy="14652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8" name="Line 122">
            <a:extLst>
              <a:ext uri="{FF2B5EF4-FFF2-40B4-BE49-F238E27FC236}">
                <a16:creationId xmlns:a16="http://schemas.microsoft.com/office/drawing/2014/main" id="{60AEFBA8-9E59-4A78-8726-ED5F42B6A154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7558" y="4070373"/>
            <a:ext cx="0" cy="14652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159" name="Group 7">
            <a:extLst>
              <a:ext uri="{FF2B5EF4-FFF2-40B4-BE49-F238E27FC236}">
                <a16:creationId xmlns:a16="http://schemas.microsoft.com/office/drawing/2014/main" id="{403F35CB-990A-4793-9814-88643BE58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640657"/>
              </p:ext>
            </p:extLst>
          </p:nvPr>
        </p:nvGraphicFramePr>
        <p:xfrm>
          <a:off x="1565588" y="2349655"/>
          <a:ext cx="1873251" cy="844296"/>
        </p:xfrm>
        <a:graphic>
          <a:graphicData uri="http://schemas.openxmlformats.org/drawingml/2006/table">
            <a:tbl>
              <a:tblPr/>
              <a:tblGrid>
                <a:gridCol w="6244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6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44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18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mu3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nu 4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Tu4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rhead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chead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60" name="直接箭头连接符 159">
            <a:extLst>
              <a:ext uri="{FF2B5EF4-FFF2-40B4-BE49-F238E27FC236}">
                <a16:creationId xmlns:a16="http://schemas.microsoft.com/office/drawing/2014/main" id="{7A6A40A2-9453-4860-96D9-4092E824397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38839" y="2990873"/>
            <a:ext cx="268356" cy="0"/>
          </a:xfrm>
          <a:prstGeom prst="straightConnector1">
            <a:avLst/>
          </a:prstGeom>
          <a:noFill/>
          <a:ln w="22225">
            <a:solidFill>
              <a:srgbClr val="FF0000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1" name="直接箭头连接符 160">
            <a:extLst>
              <a:ext uri="{FF2B5EF4-FFF2-40B4-BE49-F238E27FC236}">
                <a16:creationId xmlns:a16="http://schemas.microsoft.com/office/drawing/2014/main" id="{9F00E69D-E48C-4876-8791-52B9382E587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03092" y="3214842"/>
            <a:ext cx="296041" cy="280856"/>
          </a:xfrm>
          <a:prstGeom prst="straightConnector1">
            <a:avLst/>
          </a:prstGeom>
          <a:noFill/>
          <a:ln w="22225">
            <a:solidFill>
              <a:srgbClr val="FF0000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2" name="Text Box 114">
            <a:extLst>
              <a:ext uri="{FF2B5EF4-FFF2-40B4-BE49-F238E27FC236}">
                <a16:creationId xmlns:a16="http://schemas.microsoft.com/office/drawing/2014/main" id="{FEAB4255-E41D-4B51-9D88-CE78D8302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3830" y="894921"/>
            <a:ext cx="2582862" cy="4171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u="sng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十字链接表的构建方法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37C2570-8752-4793-99EB-7F2DF8B81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cs typeface="+mn-ea"/>
                <a:sym typeface="+mn-lt"/>
              </a:rPr>
              <a:t>28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A2348ED-14D5-4192-A093-67D56DA5D311}"/>
              </a:ext>
            </a:extLst>
          </p:cNvPr>
          <p:cNvSpPr/>
          <p:nvPr/>
        </p:nvSpPr>
        <p:spPr>
          <a:xfrm>
            <a:off x="7429597" y="4530685"/>
            <a:ext cx="3877538" cy="18575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8EA0399-B422-4ACE-BE8B-02FD1146347F}"/>
              </a:ext>
            </a:extLst>
          </p:cNvPr>
          <p:cNvSpPr txBox="1"/>
          <p:nvPr/>
        </p:nvSpPr>
        <p:spPr>
          <a:xfrm>
            <a:off x="7453412" y="4530686"/>
            <a:ext cx="3877536" cy="1857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/>
              <a:t>我们称这种物理结构为十字链表。非常形象地表示了每个非</a:t>
            </a:r>
            <a:r>
              <a:rPr lang="en-US" altLang="zh-CN" dirty="0"/>
              <a:t>0</a:t>
            </a:r>
            <a:r>
              <a:rPr lang="zh-CN" altLang="en-US" dirty="0"/>
              <a:t>数据元素的水平方向的关系（行关系）以及垂直方向的关系（列关系）。这两种关系十字交叉，所以称为</a:t>
            </a:r>
            <a:r>
              <a:rPr lang="zh-CN" altLang="en-US" dirty="0">
                <a:solidFill>
                  <a:srgbClr val="FF0000"/>
                </a:solidFill>
              </a:rPr>
              <a:t>十字链表</a:t>
            </a:r>
            <a:r>
              <a:rPr lang="zh-CN" altLang="en-US" dirty="0"/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713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9" grpId="0"/>
      <p:bldP spid="150" grpId="0" animBg="1"/>
      <p:bldP spid="151" grpId="0"/>
      <p:bldP spid="152" grpId="0"/>
      <p:bldP spid="153" grpId="0"/>
      <p:bldP spid="154" grpId="0"/>
      <p:bldP spid="155" grpId="0" animBg="1"/>
      <p:bldP spid="157" grpId="0" animBg="1"/>
      <p:bldP spid="158" grpId="0" animBg="1"/>
      <p:bldP spid="162" grpId="0" animBg="1"/>
      <p:bldP spid="39" grpId="0" animBg="1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91CE4920-61BE-4F27-858C-49651A9B91B0}"/>
              </a:ext>
            </a:extLst>
          </p:cNvPr>
          <p:cNvSpPr txBox="1">
            <a:spLocks/>
          </p:cNvSpPr>
          <p:nvPr/>
        </p:nvSpPr>
        <p:spPr>
          <a:xfrm>
            <a:off x="623889" y="406800"/>
            <a:ext cx="4875352" cy="863601"/>
          </a:xfrm>
        </p:spPr>
        <p:txBody>
          <a:bodyPr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fontAlgn="base">
              <a:lnSpc>
                <a:spcPct val="130000"/>
              </a:lnSpc>
              <a:spcAft>
                <a:spcPct val="0"/>
              </a:spcAft>
            </a:pPr>
            <a:r>
              <a:rPr lang="zh-CN" altLang="zh-CN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5.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zh-CN" altLang="zh-CN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.2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稀疏矩阵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的压缩存储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7FE4DB6-2BC3-4F83-9E40-D0D2AC29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cs typeface="+mn-ea"/>
                <a:sym typeface="+mn-lt"/>
              </a:rPr>
              <a:t>29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Text Box 89">
            <a:extLst>
              <a:ext uri="{FF2B5EF4-FFF2-40B4-BE49-F238E27FC236}">
                <a16:creationId xmlns:a16="http://schemas.microsoft.com/office/drawing/2014/main" id="{A3722EEB-548D-421F-BF1C-0729E4074F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5995" y="983580"/>
            <a:ext cx="4620005" cy="45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4. </a:t>
            </a:r>
            <a:r>
              <a:rPr lang="zh-CN" altLang="en-US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稀疏矩阵的转置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273AD0E4-EC66-4177-9DB4-DD4867EDFB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6857" y="2772183"/>
            <a:ext cx="2364750" cy="200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0  33  9   0   0   0   0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0   0   0   0   0   0   0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10   0  0   0   0  36  0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0   0  16  0   0   0   0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0  28  0   0   0   0   0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0   0   0  37  0   0   0</a:t>
            </a:r>
            <a:endParaRPr lang="en-US" altLang="zh-CN" sz="2000" noProof="1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" name="AutoShape 4">
            <a:extLst>
              <a:ext uri="{FF2B5EF4-FFF2-40B4-BE49-F238E27FC236}">
                <a16:creationId xmlns:a16="http://schemas.microsoft.com/office/drawing/2014/main" id="{E7402C2B-7AE3-482D-9402-9FCFD9C70914}"/>
              </a:ext>
            </a:extLst>
          </p:cNvPr>
          <p:cNvSpPr>
            <a:spLocks/>
          </p:cNvSpPr>
          <p:nvPr/>
        </p:nvSpPr>
        <p:spPr bwMode="auto">
          <a:xfrm>
            <a:off x="2564629" y="2989441"/>
            <a:ext cx="45719" cy="1579942"/>
          </a:xfrm>
          <a:prstGeom prst="leftBracket">
            <a:avLst>
              <a:gd name="adj" fmla="val 116667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AutoShape 5">
            <a:extLst>
              <a:ext uri="{FF2B5EF4-FFF2-40B4-BE49-F238E27FC236}">
                <a16:creationId xmlns:a16="http://schemas.microsoft.com/office/drawing/2014/main" id="{B0F67067-AF30-42AD-A05A-6CC0733FC033}"/>
              </a:ext>
            </a:extLst>
          </p:cNvPr>
          <p:cNvSpPr>
            <a:spLocks/>
          </p:cNvSpPr>
          <p:nvPr/>
        </p:nvSpPr>
        <p:spPr bwMode="auto">
          <a:xfrm flipH="1">
            <a:off x="4900279" y="2960866"/>
            <a:ext cx="79141" cy="1608517"/>
          </a:xfrm>
          <a:prstGeom prst="leftBracket">
            <a:avLst>
              <a:gd name="adj" fmla="val 121962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Text Box 9">
            <a:extLst>
              <a:ext uri="{FF2B5EF4-FFF2-40B4-BE49-F238E27FC236}">
                <a16:creationId xmlns:a16="http://schemas.microsoft.com/office/drawing/2014/main" id="{F4E1FF85-AFDC-4C4A-BB2F-8619A8A7DC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4778" y="3556862"/>
            <a:ext cx="577402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M =</a:t>
            </a:r>
            <a:endParaRPr lang="en-US" altLang="zh-CN" sz="1800" noProof="1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D17F3B6-D996-494D-A1E8-F88E49C75205}"/>
              </a:ext>
            </a:extLst>
          </p:cNvPr>
          <p:cNvSpPr/>
          <p:nvPr/>
        </p:nvSpPr>
        <p:spPr>
          <a:xfrm>
            <a:off x="1964778" y="2772183"/>
            <a:ext cx="3346185" cy="20820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AutoShape 82">
            <a:extLst>
              <a:ext uri="{FF2B5EF4-FFF2-40B4-BE49-F238E27FC236}">
                <a16:creationId xmlns:a16="http://schemas.microsoft.com/office/drawing/2014/main" id="{31CAF75F-3B08-426F-8560-A03B9F0077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0893" y="3556862"/>
            <a:ext cx="924154" cy="246682"/>
          </a:xfrm>
          <a:prstGeom prst="rightArrow">
            <a:avLst>
              <a:gd name="adj1" fmla="val 50000"/>
              <a:gd name="adj2" fmla="val 83265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2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23" name="Group 11">
            <a:extLst>
              <a:ext uri="{FF2B5EF4-FFF2-40B4-BE49-F238E27FC236}">
                <a16:creationId xmlns:a16="http://schemas.microsoft.com/office/drawing/2014/main" id="{AEE2BF59-5C8D-4D63-9FCB-ECFA34E374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761653"/>
              </p:ext>
            </p:extLst>
          </p:nvPr>
        </p:nvGraphicFramePr>
        <p:xfrm>
          <a:off x="7103833" y="1436846"/>
          <a:ext cx="1981200" cy="4545145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1 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2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33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1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3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9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3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1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10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3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6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36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4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3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16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5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2  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28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6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4   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37  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31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///</a:t>
                      </a: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///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///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0707057"/>
                  </a:ext>
                </a:extLst>
              </a:tr>
              <a:tr h="41319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行数（</a:t>
                      </a: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mu</a:t>
                      </a:r>
                      <a:r>
                        <a:rPr kumimoji="1" lang="zh-CN" altLang="en-US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）：</a:t>
                      </a: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3633649"/>
                  </a:ext>
                </a:extLst>
              </a:tr>
              <a:tr h="41319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列数（</a:t>
                      </a: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nu</a:t>
                      </a:r>
                      <a:r>
                        <a:rPr kumimoji="1" lang="zh-CN" altLang="en-US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）：</a:t>
                      </a: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7</a:t>
                      </a: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0780282"/>
                  </a:ext>
                </a:extLst>
              </a:tr>
              <a:tr h="41319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非零元（</a:t>
                      </a: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tu</a:t>
                      </a:r>
                      <a:r>
                        <a:rPr kumimoji="1" lang="zh-CN" altLang="en-US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）：</a:t>
                      </a: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7</a:t>
                      </a: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0811167"/>
                  </a:ext>
                </a:extLst>
              </a:tr>
            </a:tbl>
          </a:graphicData>
        </a:graphic>
      </p:graphicFrame>
      <p:sp>
        <p:nvSpPr>
          <p:cNvPr id="24" name="Text Box 45">
            <a:extLst>
              <a:ext uri="{FF2B5EF4-FFF2-40B4-BE49-F238E27FC236}">
                <a16:creationId xmlns:a16="http://schemas.microsoft.com/office/drawing/2014/main" id="{7D3959CB-02AA-4EEF-BACB-3B3383AB26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3833" y="955634"/>
            <a:ext cx="1981199" cy="357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di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 b="1" baseline="-25000" noProof="1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三元组顺序表</a:t>
            </a:r>
            <a:endParaRPr lang="en-US" altLang="zh-CN" sz="2200" b="1" baseline="-25000" noProof="1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" name="Text Box 89">
            <a:extLst>
              <a:ext uri="{FF2B5EF4-FFF2-40B4-BE49-F238E27FC236}">
                <a16:creationId xmlns:a16="http://schemas.microsoft.com/office/drawing/2014/main" id="{F5D2196D-DAFB-4A78-A20F-3AE0564710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2371" y="1502059"/>
            <a:ext cx="5137053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假设一个稀疏矩阵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M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是以三元组顺序表形式存储。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6" name="Text Box 89">
            <a:extLst>
              <a:ext uri="{FF2B5EF4-FFF2-40B4-BE49-F238E27FC236}">
                <a16:creationId xmlns:a16="http://schemas.microsoft.com/office/drawing/2014/main" id="{D448A183-39E4-463A-A5DE-472662E921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7067" y="5452337"/>
            <a:ext cx="3612173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di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如何得到该稀疏矩阵的转置矩阵</a:t>
            </a:r>
            <a:endParaRPr lang="en-US" altLang="zh-CN" sz="18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E28ADD-0EE0-4146-A001-7CCC33B25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643" y="5007709"/>
            <a:ext cx="952500" cy="952500"/>
          </a:xfrm>
          <a:prstGeom prst="rect">
            <a:avLst/>
          </a:prstGeom>
        </p:spPr>
      </p:pic>
      <p:sp>
        <p:nvSpPr>
          <p:cNvPr id="31" name="AutoShape 8">
            <a:extLst>
              <a:ext uri="{FF2B5EF4-FFF2-40B4-BE49-F238E27FC236}">
                <a16:creationId xmlns:a16="http://schemas.microsoft.com/office/drawing/2014/main" id="{8D9AF974-B218-43CF-94F9-FA9B1E0BF31B}"/>
              </a:ext>
            </a:extLst>
          </p:cNvPr>
          <p:cNvSpPr>
            <a:spLocks/>
          </p:cNvSpPr>
          <p:nvPr/>
        </p:nvSpPr>
        <p:spPr bwMode="auto">
          <a:xfrm flipH="1">
            <a:off x="10036992" y="2771374"/>
            <a:ext cx="89392" cy="1907122"/>
          </a:xfrm>
          <a:prstGeom prst="leftBracket">
            <a:avLst>
              <a:gd name="adj" fmla="val 13862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Text Box 10">
            <a:extLst>
              <a:ext uri="{FF2B5EF4-FFF2-40B4-BE49-F238E27FC236}">
                <a16:creationId xmlns:a16="http://schemas.microsoft.com/office/drawing/2014/main" id="{6D3C0017-8212-4C78-9116-12AE9BF99A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7570" y="3477518"/>
            <a:ext cx="509114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T =</a:t>
            </a:r>
            <a:endParaRPr lang="en-US" altLang="zh-CN" sz="1800" noProof="1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3" name="AutoShape 4">
            <a:extLst>
              <a:ext uri="{FF2B5EF4-FFF2-40B4-BE49-F238E27FC236}">
                <a16:creationId xmlns:a16="http://schemas.microsoft.com/office/drawing/2014/main" id="{D89D1653-12BC-4A9C-B54C-F21F99CA5354}"/>
              </a:ext>
            </a:extLst>
          </p:cNvPr>
          <p:cNvSpPr>
            <a:spLocks/>
          </p:cNvSpPr>
          <p:nvPr/>
        </p:nvSpPr>
        <p:spPr bwMode="auto">
          <a:xfrm>
            <a:off x="7283215" y="2771374"/>
            <a:ext cx="110267" cy="1907122"/>
          </a:xfrm>
          <a:prstGeom prst="leftBracket">
            <a:avLst>
              <a:gd name="adj" fmla="val 11615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4" name="Text Box 3">
            <a:extLst>
              <a:ext uri="{FF2B5EF4-FFF2-40B4-BE49-F238E27FC236}">
                <a16:creationId xmlns:a16="http://schemas.microsoft.com/office/drawing/2014/main" id="{3FBE35A7-6D8B-4FC4-8432-FBAC806CD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7751" y="2531618"/>
            <a:ext cx="2749471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0    0   10    0     0     0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33  0    0     0     28   0 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9    0    0    16    0     0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0    0    0     0     0    37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0    0    0     0     0     0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0    0   36    0     0     0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noProof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0    0    0     0     0     0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767B0A2B-A356-4C68-AEC7-9E104CDC7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326" y="2597393"/>
            <a:ext cx="952500" cy="952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9531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 animBg="1"/>
      <p:bldP spid="20" grpId="0"/>
      <p:bldP spid="21" grpId="0" animBg="1"/>
      <p:bldP spid="22" grpId="0" animBg="1"/>
      <p:bldP spid="24" grpId="0"/>
      <p:bldP spid="24" grpId="1"/>
      <p:bldP spid="25" grpId="0"/>
      <p:bldP spid="26" grpId="0"/>
      <p:bldP spid="26" grpId="1"/>
      <p:bldP spid="31" grpId="0" animBg="1"/>
      <p:bldP spid="32" grpId="0"/>
      <p:bldP spid="33" grpId="0" animBg="1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3">
            <a:extLst>
              <a:ext uri="{FF2B5EF4-FFF2-40B4-BE49-F238E27FC236}">
                <a16:creationId xmlns:a16="http://schemas.microsoft.com/office/drawing/2014/main" id="{0EF4DB80-7F09-472C-BA50-3BF4E7BA62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514" y="1246753"/>
            <a:ext cx="8062912" cy="2264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要点：</a:t>
            </a:r>
            <a:endParaRPr lang="zh-CN" altLang="en-US" b="1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800" b="1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）数组以行、列为主的存储结构地址计算；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）特殊矩阵压缩存储表示方法；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）稀疏矩阵压缩存储表示方法；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0B15308-C9EC-4C1A-AA83-073B4FA58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cs typeface="+mn-ea"/>
                <a:sym typeface="+mn-lt"/>
              </a:rPr>
              <a:t>3</a:t>
            </a:fld>
            <a:endParaRPr lang="zh-CN" altLang="en-US"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AutoShape 112">
            <a:extLst>
              <a:ext uri="{FF2B5EF4-FFF2-40B4-BE49-F238E27FC236}">
                <a16:creationId xmlns:a16="http://schemas.microsoft.com/office/drawing/2014/main" id="{14143C72-4D82-414A-85A4-0A8395032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6660" y="2950451"/>
            <a:ext cx="1498522" cy="647700"/>
          </a:xfrm>
          <a:prstGeom prst="rightArrow">
            <a:avLst>
              <a:gd name="adj1" fmla="val 50000"/>
              <a:gd name="adj2" fmla="val 42139"/>
            </a:avLst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行列号互换</a:t>
            </a:r>
          </a:p>
        </p:txBody>
      </p:sp>
      <p:sp>
        <p:nvSpPr>
          <p:cNvPr id="194" name="Text Box 113">
            <a:extLst>
              <a:ext uri="{FF2B5EF4-FFF2-40B4-BE49-F238E27FC236}">
                <a16:creationId xmlns:a16="http://schemas.microsoft.com/office/drawing/2014/main" id="{225A1CAD-F373-4B3E-9687-869B90926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7651" y="2188898"/>
            <a:ext cx="509498" cy="3200400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di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不符合以行为主的存放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AD728F4-6BC1-49B1-9FD0-21DAA2A20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cs typeface="+mn-ea"/>
                <a:sym typeface="+mn-lt"/>
              </a:rPr>
              <a:t>30</a:t>
            </a:fld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195" name="Group 11">
            <a:extLst>
              <a:ext uri="{FF2B5EF4-FFF2-40B4-BE49-F238E27FC236}">
                <a16:creationId xmlns:a16="http://schemas.microsoft.com/office/drawing/2014/main" id="{A1534E1A-4526-4415-85B0-30761F5FD5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169957"/>
              </p:ext>
            </p:extLst>
          </p:nvPr>
        </p:nvGraphicFramePr>
        <p:xfrm>
          <a:off x="2971341" y="1804688"/>
          <a:ext cx="1981200" cy="4545145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1 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2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33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1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3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9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3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1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10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3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6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36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4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3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16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5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2  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28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6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4   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37  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31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///</a:t>
                      </a: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///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///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0707057"/>
                  </a:ext>
                </a:extLst>
              </a:tr>
              <a:tr h="41319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行数（</a:t>
                      </a: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mu</a:t>
                      </a:r>
                      <a:r>
                        <a:rPr kumimoji="1" lang="zh-CN" altLang="en-US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）：</a:t>
                      </a: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3633649"/>
                  </a:ext>
                </a:extLst>
              </a:tr>
              <a:tr h="41319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列数（</a:t>
                      </a: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nu</a:t>
                      </a:r>
                      <a:r>
                        <a:rPr kumimoji="1" lang="zh-CN" altLang="en-US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）：</a:t>
                      </a: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7</a:t>
                      </a: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0780282"/>
                  </a:ext>
                </a:extLst>
              </a:tr>
              <a:tr h="41319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非零元（</a:t>
                      </a: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tu</a:t>
                      </a:r>
                      <a:r>
                        <a:rPr kumimoji="1" lang="zh-CN" altLang="en-US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）：</a:t>
                      </a: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7</a:t>
                      </a: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0811167"/>
                  </a:ext>
                </a:extLst>
              </a:tr>
            </a:tbl>
          </a:graphicData>
        </a:graphic>
      </p:graphicFrame>
      <p:sp>
        <p:nvSpPr>
          <p:cNvPr id="196" name="Text Box 45">
            <a:extLst>
              <a:ext uri="{FF2B5EF4-FFF2-40B4-BE49-F238E27FC236}">
                <a16:creationId xmlns:a16="http://schemas.microsoft.com/office/drawing/2014/main" id="{B09135F2-89ED-4293-8F17-C0A89300E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341" y="1393366"/>
            <a:ext cx="1981199" cy="357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di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 b="1" baseline="-25000" noProof="1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M</a:t>
            </a:r>
            <a:r>
              <a:rPr lang="zh-CN" altLang="en-US" sz="2200" b="1" baseline="-25000" noProof="1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的三元表存储结构</a:t>
            </a:r>
            <a:endParaRPr lang="en-US" altLang="zh-CN" sz="2200" b="1" baseline="-25000" noProof="1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7" name="标题 1">
            <a:extLst>
              <a:ext uri="{FF2B5EF4-FFF2-40B4-BE49-F238E27FC236}">
                <a16:creationId xmlns:a16="http://schemas.microsoft.com/office/drawing/2014/main" id="{7400773A-4200-4F8A-818B-2D51940E048F}"/>
              </a:ext>
            </a:extLst>
          </p:cNvPr>
          <p:cNvSpPr txBox="1">
            <a:spLocks/>
          </p:cNvSpPr>
          <p:nvPr/>
        </p:nvSpPr>
        <p:spPr>
          <a:xfrm>
            <a:off x="623889" y="406800"/>
            <a:ext cx="4875352" cy="863601"/>
          </a:xfrm>
        </p:spPr>
        <p:txBody>
          <a:bodyPr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fontAlgn="base">
              <a:lnSpc>
                <a:spcPct val="130000"/>
              </a:lnSpc>
              <a:spcAft>
                <a:spcPct val="0"/>
              </a:spcAft>
            </a:pPr>
            <a:r>
              <a:rPr lang="zh-CN" altLang="zh-CN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5.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zh-CN" altLang="zh-CN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.2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稀疏矩阵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的压缩存储</a:t>
            </a:r>
          </a:p>
        </p:txBody>
      </p:sp>
      <p:sp>
        <p:nvSpPr>
          <p:cNvPr id="198" name="Text Box 89">
            <a:extLst>
              <a:ext uri="{FF2B5EF4-FFF2-40B4-BE49-F238E27FC236}">
                <a16:creationId xmlns:a16="http://schemas.microsoft.com/office/drawing/2014/main" id="{71EF3C38-0F96-4062-AFBB-6004671BD8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5995" y="983580"/>
            <a:ext cx="2476245" cy="45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4. </a:t>
            </a:r>
            <a:r>
              <a:rPr lang="zh-CN" altLang="en-US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稀疏矩阵的转置</a:t>
            </a:r>
          </a:p>
        </p:txBody>
      </p:sp>
      <p:graphicFrame>
        <p:nvGraphicFramePr>
          <p:cNvPr id="201" name="Group 11">
            <a:extLst>
              <a:ext uri="{FF2B5EF4-FFF2-40B4-BE49-F238E27FC236}">
                <a16:creationId xmlns:a16="http://schemas.microsoft.com/office/drawing/2014/main" id="{4713C7A2-7D91-4D48-895F-700B40E68F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023566"/>
              </p:ext>
            </p:extLst>
          </p:nvPr>
        </p:nvGraphicFramePr>
        <p:xfrm>
          <a:off x="7035341" y="1804688"/>
          <a:ext cx="1981200" cy="4545145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2 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1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33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3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1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9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1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3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10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6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3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36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3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4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16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2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5  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28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4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6   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37  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31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///</a:t>
                      </a: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///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///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0707057"/>
                  </a:ext>
                </a:extLst>
              </a:tr>
              <a:tr h="41319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行数（</a:t>
                      </a: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mu</a:t>
                      </a:r>
                      <a:r>
                        <a:rPr kumimoji="1" lang="zh-CN" altLang="en-US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）：</a:t>
                      </a: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7</a:t>
                      </a: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3633649"/>
                  </a:ext>
                </a:extLst>
              </a:tr>
              <a:tr h="41319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列数（</a:t>
                      </a: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nu</a:t>
                      </a:r>
                      <a:r>
                        <a:rPr kumimoji="1" lang="zh-CN" altLang="en-US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）：</a:t>
                      </a: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0780282"/>
                  </a:ext>
                </a:extLst>
              </a:tr>
              <a:tr h="41319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非零元（</a:t>
                      </a: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tu</a:t>
                      </a:r>
                      <a:r>
                        <a:rPr kumimoji="1" lang="zh-CN" altLang="en-US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）：</a:t>
                      </a: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7</a:t>
                      </a: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0811167"/>
                  </a:ext>
                </a:extLst>
              </a:tr>
            </a:tbl>
          </a:graphicData>
        </a:graphic>
      </p:graphicFrame>
      <p:sp>
        <p:nvSpPr>
          <p:cNvPr id="202" name="Text Box 45">
            <a:extLst>
              <a:ext uri="{FF2B5EF4-FFF2-40B4-BE49-F238E27FC236}">
                <a16:creationId xmlns:a16="http://schemas.microsoft.com/office/drawing/2014/main" id="{ABFB31D7-09BA-4A0A-817E-3260C52EC3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5341" y="1393366"/>
            <a:ext cx="1981199" cy="357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di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 b="1" baseline="-25000" noProof="1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T</a:t>
            </a:r>
            <a:r>
              <a:rPr lang="zh-CN" altLang="en-US" sz="2200" b="1" baseline="-25000" noProof="1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的三元表存储结构</a:t>
            </a:r>
            <a:endParaRPr lang="en-US" altLang="zh-CN" sz="2200" b="1" baseline="-25000" noProof="1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3" name="Text Box 89">
            <a:extLst>
              <a:ext uri="{FF2B5EF4-FFF2-40B4-BE49-F238E27FC236}">
                <a16:creationId xmlns:a16="http://schemas.microsoft.com/office/drawing/2014/main" id="{78EE859E-D5CC-4E56-80DF-827744426E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6700" y="1750387"/>
            <a:ext cx="2089941" cy="777264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di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该结构是否为正确的三元组顺序表？</a:t>
            </a:r>
            <a:endParaRPr lang="en-US" altLang="zh-CN" sz="1800" b="1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4" name="Text Box 89">
            <a:extLst>
              <a:ext uri="{FF2B5EF4-FFF2-40B4-BE49-F238E27FC236}">
                <a16:creationId xmlns:a16="http://schemas.microsoft.com/office/drawing/2014/main" id="{8C1AE2E3-1EA9-4EFB-BDF0-F8722CC14E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6700" y="2543079"/>
            <a:ext cx="1862964" cy="2217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正确，通过分析该存储结构可以得到转置之后的矩阵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T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对应的所有元素。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121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94" grpId="0" animBg="1"/>
      <p:bldP spid="196" grpId="0"/>
      <p:bldP spid="202" grpId="0"/>
      <p:bldP spid="203" grpId="0" animBg="1"/>
      <p:bldP spid="203" grpId="2" animBg="1"/>
      <p:bldP spid="204" grpId="0"/>
      <p:bldP spid="204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2176529-9486-4FD6-89FB-8A9302ED4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cs typeface="+mn-ea"/>
                <a:sym typeface="+mn-lt"/>
              </a:rPr>
              <a:t>31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195" name="标题 1">
            <a:extLst>
              <a:ext uri="{FF2B5EF4-FFF2-40B4-BE49-F238E27FC236}">
                <a16:creationId xmlns:a16="http://schemas.microsoft.com/office/drawing/2014/main" id="{BB820D24-C9D0-4F3F-9790-E8DECD3B1D69}"/>
              </a:ext>
            </a:extLst>
          </p:cNvPr>
          <p:cNvSpPr txBox="1">
            <a:spLocks/>
          </p:cNvSpPr>
          <p:nvPr/>
        </p:nvSpPr>
        <p:spPr>
          <a:xfrm>
            <a:off x="623889" y="406800"/>
            <a:ext cx="4875352" cy="863601"/>
          </a:xfrm>
        </p:spPr>
        <p:txBody>
          <a:bodyPr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fontAlgn="base">
              <a:lnSpc>
                <a:spcPct val="130000"/>
              </a:lnSpc>
              <a:spcAft>
                <a:spcPct val="0"/>
              </a:spcAft>
            </a:pPr>
            <a:r>
              <a:rPr lang="zh-CN" altLang="zh-CN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5.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zh-CN" altLang="zh-CN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.2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稀疏矩阵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的压缩存储</a:t>
            </a:r>
          </a:p>
        </p:txBody>
      </p:sp>
      <p:sp>
        <p:nvSpPr>
          <p:cNvPr id="196" name="Text Box 89">
            <a:extLst>
              <a:ext uri="{FF2B5EF4-FFF2-40B4-BE49-F238E27FC236}">
                <a16:creationId xmlns:a16="http://schemas.microsoft.com/office/drawing/2014/main" id="{3F87D05D-E9E9-4ACE-8D61-74A31C1628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5995" y="983580"/>
            <a:ext cx="2476245" cy="45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矩阵转置算法</a:t>
            </a:r>
            <a:r>
              <a:rPr lang="en-US" altLang="zh-CN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endParaRPr lang="zh-CN" altLang="en-US" sz="2000" b="1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7" name="AutoShape 112">
            <a:extLst>
              <a:ext uri="{FF2B5EF4-FFF2-40B4-BE49-F238E27FC236}">
                <a16:creationId xmlns:a16="http://schemas.microsoft.com/office/drawing/2014/main" id="{F4D5ADA5-7385-4FDD-BA8D-1C7C6E0ED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4580" y="1934451"/>
            <a:ext cx="502460" cy="188989"/>
          </a:xfrm>
          <a:prstGeom prst="rightArrow">
            <a:avLst>
              <a:gd name="adj1" fmla="val 50000"/>
              <a:gd name="adj2" fmla="val 42139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198" name="Group 11">
            <a:extLst>
              <a:ext uri="{FF2B5EF4-FFF2-40B4-BE49-F238E27FC236}">
                <a16:creationId xmlns:a16="http://schemas.microsoft.com/office/drawing/2014/main" id="{F3CFA4D7-1F99-49E3-A001-AE9398F5FF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742475"/>
              </p:ext>
            </p:extLst>
          </p:nvPr>
        </p:nvGraphicFramePr>
        <p:xfrm>
          <a:off x="2971341" y="1804688"/>
          <a:ext cx="1981200" cy="4545145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1 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2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33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1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3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9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3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1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10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3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6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36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4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3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16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5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2  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28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6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4   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37  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31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///</a:t>
                      </a: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///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///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0707057"/>
                  </a:ext>
                </a:extLst>
              </a:tr>
              <a:tr h="41319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行数（</a:t>
                      </a: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mu</a:t>
                      </a:r>
                      <a:r>
                        <a:rPr kumimoji="1" lang="zh-CN" altLang="en-US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）：</a:t>
                      </a: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3633649"/>
                  </a:ext>
                </a:extLst>
              </a:tr>
              <a:tr h="41319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列数（</a:t>
                      </a: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nu</a:t>
                      </a:r>
                      <a:r>
                        <a:rPr kumimoji="1" lang="zh-CN" altLang="en-US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）：</a:t>
                      </a: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7</a:t>
                      </a: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0780282"/>
                  </a:ext>
                </a:extLst>
              </a:tr>
              <a:tr h="41319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非零元（</a:t>
                      </a: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tu</a:t>
                      </a:r>
                      <a:r>
                        <a:rPr kumimoji="1" lang="zh-CN" altLang="en-US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）：</a:t>
                      </a: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7</a:t>
                      </a: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0811167"/>
                  </a:ext>
                </a:extLst>
              </a:tr>
            </a:tbl>
          </a:graphicData>
        </a:graphic>
      </p:graphicFrame>
      <p:sp>
        <p:nvSpPr>
          <p:cNvPr id="199" name="Text Box 45">
            <a:extLst>
              <a:ext uri="{FF2B5EF4-FFF2-40B4-BE49-F238E27FC236}">
                <a16:creationId xmlns:a16="http://schemas.microsoft.com/office/drawing/2014/main" id="{D85466D7-DD66-41CE-9D2C-2B9EBD4F4C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341" y="1393366"/>
            <a:ext cx="1981199" cy="357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di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 b="1" baseline="-25000" noProof="1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M</a:t>
            </a:r>
            <a:r>
              <a:rPr lang="zh-CN" altLang="en-US" sz="2200" b="1" baseline="-25000" noProof="1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的三元表存储结构</a:t>
            </a:r>
            <a:endParaRPr lang="en-US" altLang="zh-CN" sz="2200" b="1" baseline="-25000" noProof="1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200" name="Group 11">
            <a:extLst>
              <a:ext uri="{FF2B5EF4-FFF2-40B4-BE49-F238E27FC236}">
                <a16:creationId xmlns:a16="http://schemas.microsoft.com/office/drawing/2014/main" id="{E9D83097-E6BF-4AED-AD79-8F714249E2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225195"/>
              </p:ext>
            </p:extLst>
          </p:nvPr>
        </p:nvGraphicFramePr>
        <p:xfrm>
          <a:off x="7035341" y="1804688"/>
          <a:ext cx="1981200" cy="4545145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31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0707057"/>
                  </a:ext>
                </a:extLst>
              </a:tr>
              <a:tr h="41319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3633649"/>
                  </a:ext>
                </a:extLst>
              </a:tr>
              <a:tr h="41319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0780282"/>
                  </a:ext>
                </a:extLst>
              </a:tr>
              <a:tr h="41319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0811167"/>
                  </a:ext>
                </a:extLst>
              </a:tr>
            </a:tbl>
          </a:graphicData>
        </a:graphic>
      </p:graphicFrame>
      <p:sp>
        <p:nvSpPr>
          <p:cNvPr id="201" name="Text Box 45">
            <a:extLst>
              <a:ext uri="{FF2B5EF4-FFF2-40B4-BE49-F238E27FC236}">
                <a16:creationId xmlns:a16="http://schemas.microsoft.com/office/drawing/2014/main" id="{8C3A42B3-DBCB-48F3-A500-B365387794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5341" y="1393366"/>
            <a:ext cx="1981199" cy="357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di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 b="1" baseline="-25000" noProof="1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T</a:t>
            </a:r>
            <a:r>
              <a:rPr lang="zh-CN" altLang="en-US" sz="2200" b="1" baseline="-25000" noProof="1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的三元表存储结构</a:t>
            </a:r>
            <a:endParaRPr lang="en-US" altLang="zh-CN" sz="2200" b="1" baseline="-25000" noProof="1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2" name="AutoShape 112">
            <a:extLst>
              <a:ext uri="{FF2B5EF4-FFF2-40B4-BE49-F238E27FC236}">
                <a16:creationId xmlns:a16="http://schemas.microsoft.com/office/drawing/2014/main" id="{0ABB9C1E-5308-4BF0-8FA0-B9A54FB3B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9731" y="1919131"/>
            <a:ext cx="502460" cy="188989"/>
          </a:xfrm>
          <a:prstGeom prst="rightArrow">
            <a:avLst>
              <a:gd name="adj1" fmla="val 50000"/>
              <a:gd name="adj2" fmla="val 42139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3" name="文本框 202">
            <a:extLst>
              <a:ext uri="{FF2B5EF4-FFF2-40B4-BE49-F238E27FC236}">
                <a16:creationId xmlns:a16="http://schemas.microsoft.com/office/drawing/2014/main" id="{22B27E02-7E1D-408C-8FD6-4C4E948DC894}"/>
              </a:ext>
            </a:extLst>
          </p:cNvPr>
          <p:cNvSpPr txBox="1"/>
          <p:nvPr/>
        </p:nvSpPr>
        <p:spPr>
          <a:xfrm>
            <a:off x="6718070" y="5108553"/>
            <a:ext cx="2564940" cy="417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zh-CN" altLang="en-US" sz="1800" b="0" i="0" u="none" strike="noStrike" cap="none" normalizeH="0" baseline="0" noProof="1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行数（</a:t>
            </a:r>
            <a:r>
              <a:rPr kumimoji="1" lang="en-US" altLang="zh-CN" sz="1800" b="0" i="0" u="none" strike="noStrike" cap="none" normalizeH="0" baseline="0" noProof="1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mu</a:t>
            </a:r>
            <a:r>
              <a:rPr kumimoji="1" lang="zh-CN" altLang="en-US" sz="1800" b="0" i="0" u="none" strike="noStrike" cap="none" normalizeH="0" baseline="0" noProof="1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）：</a:t>
            </a:r>
            <a:endParaRPr kumimoji="1" lang="en-US" altLang="zh-CN" sz="1800" b="0" i="0" u="none" strike="noStrike" cap="none" normalizeH="0" baseline="0" noProof="1">
              <a:ln>
                <a:noFill/>
              </a:ln>
              <a:solidFill>
                <a:srgbClr val="000000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4" name="文本框 203">
            <a:extLst>
              <a:ext uri="{FF2B5EF4-FFF2-40B4-BE49-F238E27FC236}">
                <a16:creationId xmlns:a16="http://schemas.microsoft.com/office/drawing/2014/main" id="{50F02E1F-312F-4671-9145-8A1F5A71B16B}"/>
              </a:ext>
            </a:extLst>
          </p:cNvPr>
          <p:cNvSpPr txBox="1"/>
          <p:nvPr/>
        </p:nvSpPr>
        <p:spPr>
          <a:xfrm>
            <a:off x="6727312" y="5523399"/>
            <a:ext cx="2564940" cy="417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zh-CN" altLang="en-US" sz="1800" b="0" i="0" u="none" strike="noStrike" cap="none" normalizeH="0" baseline="0" noProof="1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列数（</a:t>
            </a:r>
            <a:r>
              <a:rPr kumimoji="1" lang="en-US" altLang="zh-CN" sz="1800" b="0" i="0" u="none" strike="noStrike" cap="none" normalizeH="0" baseline="0" noProof="1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nu</a:t>
            </a:r>
            <a:r>
              <a:rPr kumimoji="1" lang="zh-CN" altLang="en-US" sz="1800" b="0" i="0" u="none" strike="noStrike" cap="none" normalizeH="0" baseline="0" noProof="1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）：</a:t>
            </a:r>
            <a:endParaRPr kumimoji="1" lang="en-US" altLang="zh-CN" sz="1800" b="0" i="0" u="none" strike="noStrike" cap="none" normalizeH="0" baseline="0" noProof="1">
              <a:ln>
                <a:noFill/>
              </a:ln>
              <a:solidFill>
                <a:srgbClr val="000000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5" name="文本框 204">
            <a:extLst>
              <a:ext uri="{FF2B5EF4-FFF2-40B4-BE49-F238E27FC236}">
                <a16:creationId xmlns:a16="http://schemas.microsoft.com/office/drawing/2014/main" id="{30A7DB5E-803E-4125-BEDD-F52075B4821E}"/>
              </a:ext>
            </a:extLst>
          </p:cNvPr>
          <p:cNvSpPr txBox="1"/>
          <p:nvPr/>
        </p:nvSpPr>
        <p:spPr>
          <a:xfrm>
            <a:off x="6766115" y="5928720"/>
            <a:ext cx="2516895" cy="417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zh-CN" altLang="en-US" sz="1800" b="0" i="0" u="none" strike="noStrike" cap="none" normalizeH="0" baseline="0" noProof="1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非零元（</a:t>
            </a:r>
            <a:r>
              <a:rPr kumimoji="1" lang="en-US" altLang="zh-CN" sz="1800" b="0" i="0" u="none" strike="noStrike" cap="none" normalizeH="0" baseline="0" noProof="1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tu</a:t>
            </a:r>
            <a:r>
              <a:rPr kumimoji="1" lang="zh-CN" altLang="en-US" sz="1800" b="0" i="0" u="none" strike="noStrike" cap="none" normalizeH="0" baseline="0" noProof="1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）：</a:t>
            </a:r>
            <a:endParaRPr kumimoji="1" lang="en-US" altLang="zh-CN" sz="1800" b="0" i="0" u="none" strike="noStrike" cap="none" normalizeH="0" baseline="0" noProof="1">
              <a:ln>
                <a:noFill/>
              </a:ln>
              <a:solidFill>
                <a:srgbClr val="000000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6" name="文本框 205">
            <a:extLst>
              <a:ext uri="{FF2B5EF4-FFF2-40B4-BE49-F238E27FC236}">
                <a16:creationId xmlns:a16="http://schemas.microsoft.com/office/drawing/2014/main" id="{AA7388EA-226B-49EC-80A3-4BB998CB75A9}"/>
              </a:ext>
            </a:extLst>
          </p:cNvPr>
          <p:cNvSpPr txBox="1"/>
          <p:nvPr/>
        </p:nvSpPr>
        <p:spPr>
          <a:xfrm>
            <a:off x="4521896" y="5132469"/>
            <a:ext cx="375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b="0" i="0" u="none" strike="noStrike" cap="none" normalizeH="0" baseline="0" noProof="1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6</a:t>
            </a:r>
            <a:endParaRPr lang="zh-CN" altLang="en-US" dirty="0"/>
          </a:p>
        </p:txBody>
      </p:sp>
      <p:sp>
        <p:nvSpPr>
          <p:cNvPr id="207" name="文本框 206">
            <a:extLst>
              <a:ext uri="{FF2B5EF4-FFF2-40B4-BE49-F238E27FC236}">
                <a16:creationId xmlns:a16="http://schemas.microsoft.com/office/drawing/2014/main" id="{3D2677F6-09F1-4A37-AE28-B373B2FBC6BC}"/>
              </a:ext>
            </a:extLst>
          </p:cNvPr>
          <p:cNvSpPr txBox="1"/>
          <p:nvPr/>
        </p:nvSpPr>
        <p:spPr>
          <a:xfrm>
            <a:off x="4497442" y="5556485"/>
            <a:ext cx="243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b="0" i="0" u="none" strike="noStrike" cap="none" normalizeH="0" baseline="0" noProof="1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7</a:t>
            </a:r>
            <a:endParaRPr lang="zh-CN" altLang="en-US" dirty="0"/>
          </a:p>
        </p:txBody>
      </p:sp>
      <p:sp>
        <p:nvSpPr>
          <p:cNvPr id="208" name="文本框 207">
            <a:extLst>
              <a:ext uri="{FF2B5EF4-FFF2-40B4-BE49-F238E27FC236}">
                <a16:creationId xmlns:a16="http://schemas.microsoft.com/office/drawing/2014/main" id="{294B2335-4AAF-44C9-8D42-4C9633911016}"/>
              </a:ext>
            </a:extLst>
          </p:cNvPr>
          <p:cNvSpPr txBox="1"/>
          <p:nvPr/>
        </p:nvSpPr>
        <p:spPr>
          <a:xfrm>
            <a:off x="4586566" y="5976553"/>
            <a:ext cx="233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b="0" i="0" u="none" strike="noStrike" cap="none" normalizeH="0" baseline="0" noProof="1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7</a:t>
            </a:r>
            <a:endParaRPr lang="zh-CN" altLang="en-US" dirty="0"/>
          </a:p>
        </p:txBody>
      </p:sp>
      <p:sp>
        <p:nvSpPr>
          <p:cNvPr id="209" name="文本框 208">
            <a:extLst>
              <a:ext uri="{FF2B5EF4-FFF2-40B4-BE49-F238E27FC236}">
                <a16:creationId xmlns:a16="http://schemas.microsoft.com/office/drawing/2014/main" id="{BD81E24F-90C3-4A66-909B-7DBE7F13CB16}"/>
              </a:ext>
            </a:extLst>
          </p:cNvPr>
          <p:cNvSpPr txBox="1"/>
          <p:nvPr/>
        </p:nvSpPr>
        <p:spPr>
          <a:xfrm>
            <a:off x="6898640" y="1844279"/>
            <a:ext cx="198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    1          3         10   </a:t>
            </a:r>
            <a:endParaRPr lang="zh-CN" altLang="en-US" dirty="0"/>
          </a:p>
        </p:txBody>
      </p:sp>
      <p:sp>
        <p:nvSpPr>
          <p:cNvPr id="210" name="文本框 209">
            <a:extLst>
              <a:ext uri="{FF2B5EF4-FFF2-40B4-BE49-F238E27FC236}">
                <a16:creationId xmlns:a16="http://schemas.microsoft.com/office/drawing/2014/main" id="{D64D7243-8B0E-4F64-9FCC-21EABEA231B2}"/>
              </a:ext>
            </a:extLst>
          </p:cNvPr>
          <p:cNvSpPr txBox="1"/>
          <p:nvPr/>
        </p:nvSpPr>
        <p:spPr>
          <a:xfrm>
            <a:off x="6898640" y="2259125"/>
            <a:ext cx="198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    2         1          33   </a:t>
            </a:r>
            <a:endParaRPr lang="zh-CN" altLang="en-US" dirty="0"/>
          </a:p>
        </p:txBody>
      </p:sp>
      <p:sp>
        <p:nvSpPr>
          <p:cNvPr id="211" name="文本框 210">
            <a:extLst>
              <a:ext uri="{FF2B5EF4-FFF2-40B4-BE49-F238E27FC236}">
                <a16:creationId xmlns:a16="http://schemas.microsoft.com/office/drawing/2014/main" id="{848FDE63-95EF-47F4-A667-5B26ADB0E7BA}"/>
              </a:ext>
            </a:extLst>
          </p:cNvPr>
          <p:cNvSpPr txBox="1"/>
          <p:nvPr/>
        </p:nvSpPr>
        <p:spPr>
          <a:xfrm>
            <a:off x="6898640" y="2633483"/>
            <a:ext cx="198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    2         5          28   </a:t>
            </a:r>
            <a:endParaRPr lang="zh-CN" altLang="en-US" dirty="0"/>
          </a:p>
        </p:txBody>
      </p:sp>
      <p:sp>
        <p:nvSpPr>
          <p:cNvPr id="212" name="文本框 211">
            <a:extLst>
              <a:ext uri="{FF2B5EF4-FFF2-40B4-BE49-F238E27FC236}">
                <a16:creationId xmlns:a16="http://schemas.microsoft.com/office/drawing/2014/main" id="{383CDF78-E0ED-4328-A7D7-387D4DBA54C3}"/>
              </a:ext>
            </a:extLst>
          </p:cNvPr>
          <p:cNvSpPr txBox="1"/>
          <p:nvPr/>
        </p:nvSpPr>
        <p:spPr>
          <a:xfrm>
            <a:off x="6898640" y="3077269"/>
            <a:ext cx="198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    3         1          9   </a:t>
            </a:r>
            <a:endParaRPr lang="zh-CN" altLang="en-US" dirty="0"/>
          </a:p>
        </p:txBody>
      </p:sp>
      <p:sp>
        <p:nvSpPr>
          <p:cNvPr id="213" name="文本框 212">
            <a:extLst>
              <a:ext uri="{FF2B5EF4-FFF2-40B4-BE49-F238E27FC236}">
                <a16:creationId xmlns:a16="http://schemas.microsoft.com/office/drawing/2014/main" id="{2944C408-3590-481E-8DA1-3B887156B58B}"/>
              </a:ext>
            </a:extLst>
          </p:cNvPr>
          <p:cNvSpPr txBox="1"/>
          <p:nvPr/>
        </p:nvSpPr>
        <p:spPr>
          <a:xfrm>
            <a:off x="6898640" y="3446211"/>
            <a:ext cx="198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    3         4          16   </a:t>
            </a:r>
            <a:endParaRPr lang="zh-CN" altLang="en-US" dirty="0"/>
          </a:p>
        </p:txBody>
      </p:sp>
      <p:sp>
        <p:nvSpPr>
          <p:cNvPr id="214" name="文本框 213">
            <a:extLst>
              <a:ext uri="{FF2B5EF4-FFF2-40B4-BE49-F238E27FC236}">
                <a16:creationId xmlns:a16="http://schemas.microsoft.com/office/drawing/2014/main" id="{79F8F6A3-0351-43FD-A325-05840299E672}"/>
              </a:ext>
            </a:extLst>
          </p:cNvPr>
          <p:cNvSpPr txBox="1"/>
          <p:nvPr/>
        </p:nvSpPr>
        <p:spPr>
          <a:xfrm>
            <a:off x="6898640" y="3872499"/>
            <a:ext cx="198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    4         6         37   </a:t>
            </a:r>
            <a:endParaRPr lang="zh-CN" altLang="en-US" dirty="0"/>
          </a:p>
        </p:txBody>
      </p:sp>
      <p:sp>
        <p:nvSpPr>
          <p:cNvPr id="215" name="文本框 214">
            <a:extLst>
              <a:ext uri="{FF2B5EF4-FFF2-40B4-BE49-F238E27FC236}">
                <a16:creationId xmlns:a16="http://schemas.microsoft.com/office/drawing/2014/main" id="{2055E77D-F752-468D-A535-34729505F4FD}"/>
              </a:ext>
            </a:extLst>
          </p:cNvPr>
          <p:cNvSpPr txBox="1"/>
          <p:nvPr/>
        </p:nvSpPr>
        <p:spPr>
          <a:xfrm>
            <a:off x="6898640" y="4318434"/>
            <a:ext cx="198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    6         3        36   </a:t>
            </a:r>
            <a:endParaRPr lang="zh-CN" altLang="en-US" dirty="0"/>
          </a:p>
        </p:txBody>
      </p:sp>
      <p:sp>
        <p:nvSpPr>
          <p:cNvPr id="216" name="文本框 215">
            <a:extLst>
              <a:ext uri="{FF2B5EF4-FFF2-40B4-BE49-F238E27FC236}">
                <a16:creationId xmlns:a16="http://schemas.microsoft.com/office/drawing/2014/main" id="{17E4CA5B-38BC-4FB3-AEC0-6DB3A8D17824}"/>
              </a:ext>
            </a:extLst>
          </p:cNvPr>
          <p:cNvSpPr txBox="1"/>
          <p:nvPr/>
        </p:nvSpPr>
        <p:spPr>
          <a:xfrm>
            <a:off x="6898640" y="4713493"/>
            <a:ext cx="198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1" lang="en-US" altLang="zh-CN" dirty="0">
                <a:solidFill>
                  <a:srgbClr val="000000"/>
                </a:solidFill>
                <a:cs typeface="+mn-ea"/>
                <a:sym typeface="+mn-lt"/>
              </a:rPr>
              <a:t>///</a:t>
            </a:r>
            <a:r>
              <a:rPr kumimoji="1" lang="en-US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       ///        ///   </a:t>
            </a:r>
            <a:endParaRPr lang="zh-CN" altLang="en-US" dirty="0"/>
          </a:p>
        </p:txBody>
      </p:sp>
      <p:sp>
        <p:nvSpPr>
          <p:cNvPr id="217" name="Text Box 113">
            <a:extLst>
              <a:ext uri="{FF2B5EF4-FFF2-40B4-BE49-F238E27FC236}">
                <a16:creationId xmlns:a16="http://schemas.microsoft.com/office/drawing/2014/main" id="{CCB9AFFC-FAB5-49B2-9AED-48BCF8DFFC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4072" y="2123440"/>
            <a:ext cx="509498" cy="3200400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di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符合以行为主的存放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448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48148E-6 L 0.33802 0.06088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01" y="303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96296E-6 L 0.33854 -0.06088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27" y="-3056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7037E-7 L 0.33593 -0.00069 " pathEditMode="relative" rAng="0" ptsTypes="AA">
                                      <p:cBhvr>
                                        <p:cTn id="55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9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967E-17 1.48148E-6 L 0.00091 0.12569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33333E-6 L 1.25E-6 0.05648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0.12569 L -1.25E-6 0.42199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64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.42199 L 1.25E-6 1.48148E-6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2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.05648 L -0.00013 0.12199 " pathEditMode="relative" rAng="0" ptsTypes="AA">
                                      <p:cBhvr>
                                        <p:cTn id="84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3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48148E-6 L -0.00078 0.29606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1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12199 L -0.00013 0.17593 " pathEditMode="relative" rAng="0" ptsTypes="AA">
                                      <p:cBhvr>
                                        <p:cTn id="97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0.29606 L 3.95833E-6 0.42199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5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42" presetClass="path" presetSubtype="0" accel="50000" decel="5000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.42199 L -3.95833E-6 1.48148E-6 " pathEditMode="relative" rAng="0" ptsTypes="AA">
                                      <p:cBhvr>
                                        <p:cTn id="104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2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000"/>
                            </p:stCondLst>
                            <p:childTnLst>
                              <p:par>
                                <p:cTn id="106" presetID="64" presetClass="path" presetSubtype="0" accel="50000" decel="5000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48148E-6 L -0.00078 0.06342 " pathEditMode="relative" rAng="0" ptsTypes="AA">
                                      <p:cBhvr>
                                        <p:cTn id="107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17593 L -0.00013 0.23889 " pathEditMode="relative" rAng="0" ptsTypes="AA">
                                      <p:cBhvr>
                                        <p:cTn id="116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path" presetSubtype="0" accel="50000" decel="5000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0.06342 L -1.25E-6 0.25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9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42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23889 L -0.00104 0.29375 " pathEditMode="relative" rAng="0" ptsTypes="AA">
                                      <p:cBhvr>
                                        <p:cTn id="129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2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42" presetClass="path" presetSubtype="0" accel="50000" decel="5000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.25 L -2.70833E-6 0.42199 " pathEditMode="relative" rAng="0" ptsTypes="AA">
                                      <p:cBhvr>
                                        <p:cTn id="133" dur="2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8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000"/>
                            </p:stCondLst>
                            <p:childTnLst>
                              <p:par>
                                <p:cTn id="135" presetID="42" presetClass="path" presetSubtype="0" accel="50000" decel="50000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.42199 L 1.25E-6 1.48148E-6 " pathEditMode="relative" rAng="0" ptsTypes="AA">
                                      <p:cBhvr>
                                        <p:cTn id="136" dur="2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2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4000"/>
                            </p:stCondLst>
                            <p:childTnLst>
                              <p:par>
                                <p:cTn id="138" presetID="64" presetClass="path" presetSubtype="0" accel="50000" decel="50000" fill="hold" grpId="1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48148E-6 L -1.25E-6 0.35833 " pathEditMode="relative" rAng="0" ptsTypes="AA">
                                      <p:cBhvr>
                                        <p:cTn id="139" dur="2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42" presetClass="path" presetSubtype="0" accel="50000" decel="5000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29375 L -0.00104 0.36042 " pathEditMode="relative" rAng="0" ptsTypes="AA">
                                      <p:cBhvr>
                                        <p:cTn id="148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42" presetClass="path" presetSubtype="0" accel="50000" decel="5000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0.35833 L -1.25E-6 0.42199 " pathEditMode="relative" rAng="0" ptsTypes="AA">
                                      <p:cBhvr>
                                        <p:cTn id="152" dur="2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000"/>
                            </p:stCondLst>
                            <p:childTnLst>
                              <p:par>
                                <p:cTn id="154" presetID="64" presetClass="path" presetSubtype="0" accel="50000" decel="50000" fill="hold" grpId="1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.42199 L 2.70833E-6 1.48148E-6 " pathEditMode="relative" rAng="0" ptsTypes="AA">
                                      <p:cBhvr>
                                        <p:cTn id="155" dur="2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-2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4000"/>
                            </p:stCondLst>
                            <p:childTnLst>
                              <p:par>
                                <p:cTn id="157" presetID="42" presetClass="path" presetSubtype="0" accel="50000" decel="50000" fill="hold" grpId="1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48148E-6 L 3.95833E-6 0.42199 " pathEditMode="relative" rAng="0" ptsTypes="AA">
                                      <p:cBhvr>
                                        <p:cTn id="158" dur="2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20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6000"/>
                            </p:stCondLst>
                            <p:childTnLst>
                              <p:par>
                                <p:cTn id="160" presetID="64" presetClass="path" presetSubtype="0" accel="50000" decel="50000" fill="hold" grpId="1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.42199 L 2.70833E-6 1.48148E-6 " pathEditMode="relative" rAng="0" ptsTypes="AA">
                                      <p:cBhvr>
                                        <p:cTn id="161" dur="2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-2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8000"/>
                            </p:stCondLst>
                            <p:childTnLst>
                              <p:par>
                                <p:cTn id="163" presetID="42" presetClass="path" presetSubtype="0" accel="50000" decel="50000" fill="hold" grpId="16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48148E-6 L 0.00781 0.18796 " pathEditMode="relative" rAng="0" ptsTypes="AA">
                                      <p:cBhvr>
                                        <p:cTn id="164" dur="1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" y="9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"/>
                            </p:stCondLst>
                            <p:childTnLst>
                              <p:par>
                                <p:cTn id="172" presetID="42" presetClass="path" presetSubtype="0" accel="50000" decel="5000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36041 L -0.00104 0.4213 " pathEditMode="relative" rAng="0" ptsTypes="AA">
                                      <p:cBhvr>
                                        <p:cTn id="173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42" presetClass="path" presetSubtype="0" accel="50000" decel="50000" fill="hold" grpId="1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0.18796 L -1.25E-6 0.42199 " pathEditMode="relative" rAng="0" ptsTypes="AA">
                                      <p:cBhvr>
                                        <p:cTn id="177" dur="2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" y="1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000"/>
                            </p:stCondLst>
                            <p:childTnLst>
                              <p:par>
                                <p:cTn id="179" presetID="64" presetClass="path" presetSubtype="0" accel="50000" decel="50000" fill="hold" grpId="18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.42199 L -3.75E-6 1.48148E-6 " pathEditMode="relative" rAng="0" ptsTypes="AA">
                                      <p:cBhvr>
                                        <p:cTn id="180" dur="2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" y="-2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4000"/>
                            </p:stCondLst>
                            <p:childTnLst>
                              <p:par>
                                <p:cTn id="182" presetID="42" presetClass="path" presetSubtype="0" accel="50000" decel="50000" fill="hold" grpId="19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48148E-6 L -1.25E-6 0.42199 " pathEditMode="relative" rAng="0" ptsTypes="AA">
                                      <p:cBhvr>
                                        <p:cTn id="183" dur="2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" grpId="0" animBg="1"/>
      <p:bldP spid="197" grpId="1" animBg="1"/>
      <p:bldP spid="197" grpId="2" animBg="1"/>
      <p:bldP spid="197" grpId="3" animBg="1"/>
      <p:bldP spid="197" grpId="4" animBg="1"/>
      <p:bldP spid="197" grpId="5" animBg="1"/>
      <p:bldP spid="197" grpId="6" animBg="1"/>
      <p:bldP spid="197" grpId="7" animBg="1"/>
      <p:bldP spid="199" grpId="0"/>
      <p:bldP spid="201" grpId="0"/>
      <p:bldP spid="202" grpId="0" animBg="1"/>
      <p:bldP spid="202" grpId="1" animBg="1"/>
      <p:bldP spid="202" grpId="2" animBg="1"/>
      <p:bldP spid="202" grpId="3" animBg="1"/>
      <p:bldP spid="202" grpId="4" animBg="1"/>
      <p:bldP spid="202" grpId="5" animBg="1"/>
      <p:bldP spid="202" grpId="6" animBg="1"/>
      <p:bldP spid="202" grpId="7" animBg="1"/>
      <p:bldP spid="202" grpId="8" animBg="1"/>
      <p:bldP spid="202" grpId="9" animBg="1"/>
      <p:bldP spid="202" grpId="10" animBg="1"/>
      <p:bldP spid="202" grpId="11" animBg="1"/>
      <p:bldP spid="202" grpId="12" animBg="1"/>
      <p:bldP spid="202" grpId="13" animBg="1"/>
      <p:bldP spid="202" grpId="14" animBg="1"/>
      <p:bldP spid="202" grpId="15" animBg="1"/>
      <p:bldP spid="202" grpId="16" animBg="1"/>
      <p:bldP spid="202" grpId="17" animBg="1"/>
      <p:bldP spid="202" grpId="18" animBg="1"/>
      <p:bldP spid="202" grpId="19" animBg="1"/>
      <p:bldP spid="203" grpId="0"/>
      <p:bldP spid="204" grpId="0"/>
      <p:bldP spid="205" grpId="0"/>
      <p:bldP spid="206" grpId="0"/>
      <p:bldP spid="206" grpId="1"/>
      <p:bldP spid="207" grpId="0"/>
      <p:bldP spid="207" grpId="1"/>
      <p:bldP spid="208" grpId="0"/>
      <p:bldP spid="208" grpId="1"/>
      <p:bldP spid="209" grpId="0"/>
      <p:bldP spid="210" grpId="0"/>
      <p:bldP spid="211" grpId="0"/>
      <p:bldP spid="212" grpId="0"/>
      <p:bldP spid="213" grpId="0"/>
      <p:bldP spid="214" grpId="0"/>
      <p:bldP spid="215" grpId="0"/>
      <p:bldP spid="216" grpId="0"/>
      <p:bldP spid="21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Box 58">
            <a:extLst>
              <a:ext uri="{FF2B5EF4-FFF2-40B4-BE49-F238E27FC236}">
                <a16:creationId xmlns:a16="http://schemas.microsoft.com/office/drawing/2014/main" id="{EE0F00AB-9B5A-420C-9BF2-0D2AD9C807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0800" y="1817524"/>
            <a:ext cx="6019800" cy="473770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fr-FR" altLang="zh-CN" sz="1800" dirty="0">
                <a:latin typeface="+mn-lt"/>
              </a:rPr>
              <a:t>void TransMatrix1(TSMatrix M, TSMatrix &amp;T)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T.mu = M.nu; T.nu = M.mu;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T.tu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=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M.tu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;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if (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T.tu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)  {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q = 1;                                              /*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指示向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T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写时的位置*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/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for(col = 1; col &lt;= M.nu; ++col)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for(p = 1; p &lt;=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M.tu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; ++p)          /*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扫描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M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三元表*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/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if(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M.data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[p].j == col)               /*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当前行*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/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{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T.data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[q].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=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M.data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[p].j;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T.data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[q].j =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M.data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[p].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;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T.data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[q].e =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M.data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[p].e;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 q++; }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}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return OK;    </a:t>
            </a:r>
          </a:p>
        </p:txBody>
      </p:sp>
      <p:sp>
        <p:nvSpPr>
          <p:cNvPr id="53" name="Text Box 59">
            <a:extLst>
              <a:ext uri="{FF2B5EF4-FFF2-40B4-BE49-F238E27FC236}">
                <a16:creationId xmlns:a16="http://schemas.microsoft.com/office/drawing/2014/main" id="{7249DBCA-6D1F-4076-A4DD-89B3DAFE2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0274" y="5535534"/>
            <a:ext cx="2654888" cy="852606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算法</a:t>
            </a:r>
            <a:r>
              <a:rPr lang="en-US" altLang="zh-CN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：时间复杂度</a:t>
            </a:r>
            <a:r>
              <a:rPr lang="en-US" altLang="zh-CN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:    </a:t>
            </a: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O(M.nu*</a:t>
            </a:r>
            <a:r>
              <a:rPr lang="en-US" altLang="zh-CN" sz="2000" b="1" dirty="0" err="1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M.tu</a:t>
            </a: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)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5F2F1C4-07BA-4FB5-B69A-7DC8CE58D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cs typeface="+mn-ea"/>
                <a:sym typeface="+mn-lt"/>
              </a:rPr>
              <a:t>32</a:t>
            </a:fld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101" name="Group 11">
            <a:extLst>
              <a:ext uri="{FF2B5EF4-FFF2-40B4-BE49-F238E27FC236}">
                <a16:creationId xmlns:a16="http://schemas.microsoft.com/office/drawing/2014/main" id="{FE64BED8-5F54-435D-9ABB-D0FD269C0F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76457"/>
              </p:ext>
            </p:extLst>
          </p:nvPr>
        </p:nvGraphicFramePr>
        <p:xfrm>
          <a:off x="1569112" y="1833938"/>
          <a:ext cx="1981200" cy="4545145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1 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2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33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1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3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9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3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1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10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3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6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36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4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3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16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5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2  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28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6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4   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37  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31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///</a:t>
                      </a: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///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///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0707057"/>
                  </a:ext>
                </a:extLst>
              </a:tr>
              <a:tr h="41319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行数（</a:t>
                      </a: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mu</a:t>
                      </a:r>
                      <a:r>
                        <a:rPr kumimoji="1" lang="zh-CN" altLang="en-US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）：</a:t>
                      </a: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3633649"/>
                  </a:ext>
                </a:extLst>
              </a:tr>
              <a:tr h="41319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列数（</a:t>
                      </a: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nu</a:t>
                      </a:r>
                      <a:r>
                        <a:rPr kumimoji="1" lang="zh-CN" altLang="en-US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）：</a:t>
                      </a: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7</a:t>
                      </a: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0780282"/>
                  </a:ext>
                </a:extLst>
              </a:tr>
              <a:tr h="41319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非零元（</a:t>
                      </a: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tu</a:t>
                      </a:r>
                      <a:r>
                        <a:rPr kumimoji="1" lang="zh-CN" altLang="en-US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）：</a:t>
                      </a: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7</a:t>
                      </a: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0811167"/>
                  </a:ext>
                </a:extLst>
              </a:tr>
            </a:tbl>
          </a:graphicData>
        </a:graphic>
      </p:graphicFrame>
      <p:sp>
        <p:nvSpPr>
          <p:cNvPr id="102" name="Text Box 45">
            <a:extLst>
              <a:ext uri="{FF2B5EF4-FFF2-40B4-BE49-F238E27FC236}">
                <a16:creationId xmlns:a16="http://schemas.microsoft.com/office/drawing/2014/main" id="{73EAB903-054F-443D-BDEA-672B69DB3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112" y="1422616"/>
            <a:ext cx="1981199" cy="357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di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 b="1" baseline="-25000" noProof="1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M</a:t>
            </a:r>
            <a:r>
              <a:rPr lang="zh-CN" altLang="en-US" sz="2200" b="1" baseline="-25000" noProof="1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的三元表存储结构</a:t>
            </a:r>
            <a:endParaRPr lang="en-US" altLang="zh-CN" sz="2200" b="1" baseline="-25000" noProof="1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3" name="标题 1">
            <a:extLst>
              <a:ext uri="{FF2B5EF4-FFF2-40B4-BE49-F238E27FC236}">
                <a16:creationId xmlns:a16="http://schemas.microsoft.com/office/drawing/2014/main" id="{442163E4-86BF-470A-BF0F-E3C63BB63558}"/>
              </a:ext>
            </a:extLst>
          </p:cNvPr>
          <p:cNvSpPr txBox="1">
            <a:spLocks/>
          </p:cNvSpPr>
          <p:nvPr/>
        </p:nvSpPr>
        <p:spPr>
          <a:xfrm>
            <a:off x="623889" y="406800"/>
            <a:ext cx="4875352" cy="863601"/>
          </a:xfrm>
        </p:spPr>
        <p:txBody>
          <a:bodyPr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fontAlgn="base">
              <a:lnSpc>
                <a:spcPct val="130000"/>
              </a:lnSpc>
              <a:spcAft>
                <a:spcPct val="0"/>
              </a:spcAft>
            </a:pPr>
            <a:r>
              <a:rPr lang="zh-CN" altLang="zh-CN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5.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zh-CN" altLang="zh-CN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.2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稀疏矩阵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的压缩存储</a:t>
            </a:r>
          </a:p>
        </p:txBody>
      </p:sp>
      <p:sp>
        <p:nvSpPr>
          <p:cNvPr id="104" name="Text Box 89">
            <a:extLst>
              <a:ext uri="{FF2B5EF4-FFF2-40B4-BE49-F238E27FC236}">
                <a16:creationId xmlns:a16="http://schemas.microsoft.com/office/drawing/2014/main" id="{55AC4710-0557-4842-AC8D-C8EE8B1646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0935" y="1014317"/>
            <a:ext cx="7297625" cy="45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矩阵转置算法</a:t>
            </a:r>
            <a:r>
              <a:rPr lang="en-US" altLang="zh-CN" sz="2000" b="1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1</a:t>
            </a:r>
            <a:r>
              <a:rPr lang="zh-CN" altLang="en-US" sz="2000" b="1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：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根据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M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的三元组顺序表得到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T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的三元组顺序表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622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102" grpId="0"/>
      <p:bldP spid="10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" name="Group 2">
            <a:extLst>
              <a:ext uri="{FF2B5EF4-FFF2-40B4-BE49-F238E27FC236}">
                <a16:creationId xmlns:a16="http://schemas.microsoft.com/office/drawing/2014/main" id="{8FFB780A-B1FC-4636-9454-9CC36CEEA4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842794"/>
              </p:ext>
            </p:extLst>
          </p:nvPr>
        </p:nvGraphicFramePr>
        <p:xfrm>
          <a:off x="2540092" y="1626347"/>
          <a:ext cx="4784514" cy="1388666"/>
        </p:xfrm>
        <a:graphic>
          <a:graphicData uri="http://schemas.openxmlformats.org/drawingml/2006/table">
            <a:tbl>
              <a:tblPr/>
              <a:tblGrid>
                <a:gridCol w="1401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33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2426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col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1     2     3     4      5     6     7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787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num[col]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7787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cpot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[col]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6" name="Text Box 16">
            <a:extLst>
              <a:ext uri="{FF2B5EF4-FFF2-40B4-BE49-F238E27FC236}">
                <a16:creationId xmlns:a16="http://schemas.microsoft.com/office/drawing/2014/main" id="{03FA14D4-8104-405B-B55B-96AAAB6518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0092" y="4001108"/>
            <a:ext cx="5106233" cy="776623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cpot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[1]=1;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cpot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[col]=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cpot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[col-1]+num[col-1]      2≤ col ≤a.nu</a:t>
            </a:r>
          </a:p>
        </p:txBody>
      </p:sp>
      <p:sp>
        <p:nvSpPr>
          <p:cNvPr id="108" name="Text Box 18">
            <a:extLst>
              <a:ext uri="{FF2B5EF4-FFF2-40B4-BE49-F238E27FC236}">
                <a16:creationId xmlns:a16="http://schemas.microsoft.com/office/drawing/2014/main" id="{39412896-EE11-40D8-85A6-5B58B6F9C2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4884" y="5459030"/>
            <a:ext cx="3858816" cy="776623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num</a:t>
            </a:r>
            <a:r>
              <a:rPr lang="zh-CN" altLang="en-US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lang="en-US" altLang="zh-CN" sz="1800" b="1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cpot</a:t>
            </a:r>
            <a:r>
              <a:rPr lang="zh-CN" altLang="en-US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的计算算法时间复杂度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:    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O(</a:t>
            </a:r>
            <a:r>
              <a:rPr lang="en-US" altLang="zh-CN" sz="1800" b="1" dirty="0" err="1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M.nu+M.tu</a:t>
            </a:r>
            <a:r>
              <a:rPr lang="en-US" altLang="zh-CN" sz="18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)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13D5C91-D195-4D32-B65E-662BBAB27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cs typeface="+mn-ea"/>
                <a:sym typeface="+mn-lt"/>
              </a:rPr>
              <a:t>33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67F43B99-AF28-4BA8-B331-79FD6D4BE0F0}"/>
              </a:ext>
            </a:extLst>
          </p:cNvPr>
          <p:cNvSpPr txBox="1">
            <a:spLocks/>
          </p:cNvSpPr>
          <p:nvPr/>
        </p:nvSpPr>
        <p:spPr>
          <a:xfrm>
            <a:off x="623889" y="406801"/>
            <a:ext cx="4875352" cy="853568"/>
          </a:xfrm>
        </p:spPr>
        <p:txBody>
          <a:bodyPr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fontAlgn="base">
              <a:lnSpc>
                <a:spcPct val="130000"/>
              </a:lnSpc>
              <a:spcAft>
                <a:spcPct val="0"/>
              </a:spcAft>
            </a:pPr>
            <a:r>
              <a:rPr lang="zh-CN" altLang="zh-CN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5.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zh-CN" altLang="zh-CN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.2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稀疏矩阵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的压缩存储</a:t>
            </a:r>
          </a:p>
        </p:txBody>
      </p:sp>
      <p:sp>
        <p:nvSpPr>
          <p:cNvPr id="8" name="Text Box 89">
            <a:extLst>
              <a:ext uri="{FF2B5EF4-FFF2-40B4-BE49-F238E27FC236}">
                <a16:creationId xmlns:a16="http://schemas.microsoft.com/office/drawing/2014/main" id="{4DF472AA-C02D-40FB-8F69-BF0C06E70C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0935" y="1014317"/>
            <a:ext cx="7297625" cy="45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矩阵转置算法</a:t>
            </a:r>
            <a:r>
              <a:rPr lang="en-US" altLang="zh-CN" sz="2000" b="1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2</a:t>
            </a:r>
            <a:r>
              <a:rPr lang="zh-CN" altLang="en-US" sz="2000" b="1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：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改进算法</a:t>
            </a:r>
          </a:p>
        </p:txBody>
      </p:sp>
      <p:graphicFrame>
        <p:nvGraphicFramePr>
          <p:cNvPr id="9" name="Group 11">
            <a:extLst>
              <a:ext uri="{FF2B5EF4-FFF2-40B4-BE49-F238E27FC236}">
                <a16:creationId xmlns:a16="http://schemas.microsoft.com/office/drawing/2014/main" id="{C60EB94B-4ED3-407D-B706-3180378F30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783925"/>
              </p:ext>
            </p:extLst>
          </p:nvPr>
        </p:nvGraphicFramePr>
        <p:xfrm>
          <a:off x="8685006" y="1769317"/>
          <a:ext cx="1981200" cy="4545145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1 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2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33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1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3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9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3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1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10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3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6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36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4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3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16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5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2  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28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6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4   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37  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31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///</a:t>
                      </a: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///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///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0707057"/>
                  </a:ext>
                </a:extLst>
              </a:tr>
              <a:tr h="41319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行数（</a:t>
                      </a: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mu</a:t>
                      </a:r>
                      <a:r>
                        <a:rPr kumimoji="1" lang="zh-CN" altLang="en-US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）：</a:t>
                      </a: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3633649"/>
                  </a:ext>
                </a:extLst>
              </a:tr>
              <a:tr h="41319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列数（</a:t>
                      </a: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nu</a:t>
                      </a:r>
                      <a:r>
                        <a:rPr kumimoji="1" lang="zh-CN" altLang="en-US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）：</a:t>
                      </a: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7</a:t>
                      </a: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0780282"/>
                  </a:ext>
                </a:extLst>
              </a:tr>
              <a:tr h="41319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非零元（</a:t>
                      </a: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tu</a:t>
                      </a:r>
                      <a:r>
                        <a:rPr kumimoji="1" lang="zh-CN" altLang="en-US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）：</a:t>
                      </a: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7</a:t>
                      </a: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0811167"/>
                  </a:ext>
                </a:extLst>
              </a:tr>
            </a:tbl>
          </a:graphicData>
        </a:graphic>
      </p:graphicFrame>
      <p:sp>
        <p:nvSpPr>
          <p:cNvPr id="10" name="Text Box 45">
            <a:extLst>
              <a:ext uri="{FF2B5EF4-FFF2-40B4-BE49-F238E27FC236}">
                <a16:creationId xmlns:a16="http://schemas.microsoft.com/office/drawing/2014/main" id="{B60F4527-F3F7-4F80-98A5-160303723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5006" y="1357995"/>
            <a:ext cx="1981199" cy="357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di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 b="1" baseline="-25000" noProof="1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M</a:t>
            </a:r>
            <a:r>
              <a:rPr lang="zh-CN" altLang="en-US" sz="2200" b="1" baseline="-25000" noProof="1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的三元表存储结构</a:t>
            </a:r>
            <a:endParaRPr lang="en-US" altLang="zh-CN" sz="2200" b="1" baseline="-25000" noProof="1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Text Box 89">
            <a:extLst>
              <a:ext uri="{FF2B5EF4-FFF2-40B4-BE49-F238E27FC236}">
                <a16:creationId xmlns:a16="http://schemas.microsoft.com/office/drawing/2014/main" id="{165EE787-21F6-440B-B77C-2D02490272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80" y="1591505"/>
            <a:ext cx="1814624" cy="77726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统计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M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中每一列非零元素的个数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8E15527B-AADB-40F9-BFB3-90EC602FB46C}"/>
              </a:ext>
            </a:extLst>
          </p:cNvPr>
          <p:cNvCxnSpPr>
            <a:stCxn id="11" idx="3"/>
            <a:endCxn id="105" idx="1"/>
          </p:cNvCxnSpPr>
          <p:nvPr/>
        </p:nvCxnSpPr>
        <p:spPr>
          <a:xfrm>
            <a:off x="2233804" y="1980137"/>
            <a:ext cx="306288" cy="3405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11638219-7F50-4551-A4B2-6DDD64504426}"/>
              </a:ext>
            </a:extLst>
          </p:cNvPr>
          <p:cNvSpPr txBox="1"/>
          <p:nvPr/>
        </p:nvSpPr>
        <p:spPr>
          <a:xfrm>
            <a:off x="4041280" y="2184103"/>
            <a:ext cx="306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0</a:t>
            </a:r>
            <a:endParaRPr lang="zh-CN" altLang="en-US" dirty="0"/>
          </a:p>
        </p:txBody>
      </p:sp>
      <p:sp>
        <p:nvSpPr>
          <p:cNvPr id="16" name="Text Box 89">
            <a:extLst>
              <a:ext uri="{FF2B5EF4-FFF2-40B4-BE49-F238E27FC236}">
                <a16:creationId xmlns:a16="http://schemas.microsoft.com/office/drawing/2014/main" id="{BDF735B2-12BD-4200-BAE5-FB7704EEA7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0092" y="3096204"/>
            <a:ext cx="4409348" cy="417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num</a:t>
            </a:r>
            <a:r>
              <a:rPr lang="zh-CN" altLang="en-US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初始化算法的时间复杂度：</a:t>
            </a:r>
            <a:r>
              <a:rPr lang="en-US" altLang="zh-CN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O(M.nu)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7EFA05C-D9E1-4E5E-8DA8-8CD08057E44D}"/>
              </a:ext>
            </a:extLst>
          </p:cNvPr>
          <p:cNvSpPr txBox="1"/>
          <p:nvPr/>
        </p:nvSpPr>
        <p:spPr>
          <a:xfrm>
            <a:off x="4500712" y="2184103"/>
            <a:ext cx="306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0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132A6D0-2E21-4106-B2CD-5A591C1A29CC}"/>
              </a:ext>
            </a:extLst>
          </p:cNvPr>
          <p:cNvSpPr txBox="1"/>
          <p:nvPr/>
        </p:nvSpPr>
        <p:spPr>
          <a:xfrm>
            <a:off x="4932349" y="2184103"/>
            <a:ext cx="306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0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5834308-8844-495E-BC44-B89CF386FB4B}"/>
              </a:ext>
            </a:extLst>
          </p:cNvPr>
          <p:cNvSpPr txBox="1"/>
          <p:nvPr/>
        </p:nvSpPr>
        <p:spPr>
          <a:xfrm>
            <a:off x="5401680" y="2184103"/>
            <a:ext cx="306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0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B209C6B-4A19-4977-9989-B454EE23E4D0}"/>
              </a:ext>
            </a:extLst>
          </p:cNvPr>
          <p:cNvSpPr txBox="1"/>
          <p:nvPr/>
        </p:nvSpPr>
        <p:spPr>
          <a:xfrm>
            <a:off x="5904269" y="2184103"/>
            <a:ext cx="306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0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3094FF3-0F1B-4631-BA9F-5A7CE3563230}"/>
              </a:ext>
            </a:extLst>
          </p:cNvPr>
          <p:cNvSpPr txBox="1"/>
          <p:nvPr/>
        </p:nvSpPr>
        <p:spPr>
          <a:xfrm>
            <a:off x="6363701" y="2184103"/>
            <a:ext cx="306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0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7CCB34B-34B1-4D71-8A00-509C3EEEAB9D}"/>
              </a:ext>
            </a:extLst>
          </p:cNvPr>
          <p:cNvSpPr txBox="1"/>
          <p:nvPr/>
        </p:nvSpPr>
        <p:spPr>
          <a:xfrm>
            <a:off x="6812062" y="2184103"/>
            <a:ext cx="306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0</a:t>
            </a:r>
            <a:endParaRPr lang="zh-CN" altLang="en-US" dirty="0"/>
          </a:p>
        </p:txBody>
      </p:sp>
      <p:sp>
        <p:nvSpPr>
          <p:cNvPr id="23" name="AutoShape 112">
            <a:extLst>
              <a:ext uri="{FF2B5EF4-FFF2-40B4-BE49-F238E27FC236}">
                <a16:creationId xmlns:a16="http://schemas.microsoft.com/office/drawing/2014/main" id="{B7E3EB6D-1ECF-4C6B-B1CF-64037961D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7841" y="1904091"/>
            <a:ext cx="502460" cy="188989"/>
          </a:xfrm>
          <a:prstGeom prst="rightArrow">
            <a:avLst>
              <a:gd name="adj1" fmla="val 50000"/>
              <a:gd name="adj2" fmla="val 42139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E6C862B-A8F2-40EB-A133-BB7F520FE93F}"/>
              </a:ext>
            </a:extLst>
          </p:cNvPr>
          <p:cNvSpPr txBox="1"/>
          <p:nvPr/>
        </p:nvSpPr>
        <p:spPr>
          <a:xfrm>
            <a:off x="4483988" y="2194750"/>
            <a:ext cx="306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1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91AF46A-1A10-4B84-9A8B-106E59A16B4C}"/>
              </a:ext>
            </a:extLst>
          </p:cNvPr>
          <p:cNvSpPr txBox="1"/>
          <p:nvPr/>
        </p:nvSpPr>
        <p:spPr>
          <a:xfrm>
            <a:off x="4920670" y="2184103"/>
            <a:ext cx="306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1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6E5FDB3-D9F2-4D33-AAB3-49D508371328}"/>
              </a:ext>
            </a:extLst>
          </p:cNvPr>
          <p:cNvSpPr txBox="1"/>
          <p:nvPr/>
        </p:nvSpPr>
        <p:spPr>
          <a:xfrm>
            <a:off x="4045935" y="2173909"/>
            <a:ext cx="306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1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584FF53-6B8C-4F26-A3C6-82276B5A030A}"/>
              </a:ext>
            </a:extLst>
          </p:cNvPr>
          <p:cNvSpPr txBox="1"/>
          <p:nvPr/>
        </p:nvSpPr>
        <p:spPr>
          <a:xfrm>
            <a:off x="6363700" y="2194750"/>
            <a:ext cx="306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1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9534457-295E-4B40-8F04-44E2E160F87F}"/>
              </a:ext>
            </a:extLst>
          </p:cNvPr>
          <p:cNvSpPr txBox="1"/>
          <p:nvPr/>
        </p:nvSpPr>
        <p:spPr>
          <a:xfrm>
            <a:off x="4946473" y="2173909"/>
            <a:ext cx="306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2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17A80F6-2C08-4F5E-B677-E340313B2007}"/>
              </a:ext>
            </a:extLst>
          </p:cNvPr>
          <p:cNvSpPr txBox="1"/>
          <p:nvPr/>
        </p:nvSpPr>
        <p:spPr>
          <a:xfrm>
            <a:off x="4522577" y="2173909"/>
            <a:ext cx="306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2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95E271A-DACC-4CCF-B61A-F833815A45B4}"/>
              </a:ext>
            </a:extLst>
          </p:cNvPr>
          <p:cNvSpPr txBox="1"/>
          <p:nvPr/>
        </p:nvSpPr>
        <p:spPr>
          <a:xfrm>
            <a:off x="5401679" y="2184103"/>
            <a:ext cx="306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1</a:t>
            </a:r>
            <a:endParaRPr lang="zh-CN" altLang="en-US" dirty="0"/>
          </a:p>
        </p:txBody>
      </p:sp>
      <p:sp>
        <p:nvSpPr>
          <p:cNvPr id="31" name="Text Box 89">
            <a:extLst>
              <a:ext uri="{FF2B5EF4-FFF2-40B4-BE49-F238E27FC236}">
                <a16:creationId xmlns:a16="http://schemas.microsoft.com/office/drawing/2014/main" id="{F67A7BFA-CB01-484C-BB5F-C018BDED5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990" y="1650266"/>
            <a:ext cx="1788946" cy="70121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6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转置矩阵</a:t>
            </a:r>
            <a: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T</a:t>
            </a:r>
            <a:r>
              <a:rPr lang="zh-CN" altLang="en-US" sz="16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中第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zh-CN" altLang="en-US" sz="16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行非零元素的个数</a:t>
            </a:r>
            <a:endParaRPr lang="en-US" altLang="zh-CN" sz="16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Text Box 89">
            <a:extLst>
              <a:ext uri="{FF2B5EF4-FFF2-40B4-BE49-F238E27FC236}">
                <a16:creationId xmlns:a16="http://schemas.microsoft.com/office/drawing/2014/main" id="{E5AB63FE-F28E-4D21-BC8F-B1D69F464D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4429" y="3479010"/>
            <a:ext cx="4409348" cy="417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num</a:t>
            </a:r>
            <a:r>
              <a:rPr lang="zh-CN" altLang="en-US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的计数算法的时间复杂度：</a:t>
            </a:r>
            <a:r>
              <a:rPr lang="en-US" altLang="zh-CN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O(</a:t>
            </a:r>
            <a:r>
              <a:rPr lang="en-US" altLang="zh-CN" sz="1800" dirty="0" err="1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M.tu</a:t>
            </a:r>
            <a:r>
              <a:rPr lang="en-US" altLang="zh-CN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)</a:t>
            </a:r>
          </a:p>
        </p:txBody>
      </p:sp>
      <p:sp>
        <p:nvSpPr>
          <p:cNvPr id="33" name="Text Box 89">
            <a:extLst>
              <a:ext uri="{FF2B5EF4-FFF2-40B4-BE49-F238E27FC236}">
                <a16:creationId xmlns:a16="http://schemas.microsoft.com/office/drawing/2014/main" id="{276EE6CE-865D-4248-BB60-346B16786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010" y="2524112"/>
            <a:ext cx="1824794" cy="134139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6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转置矩阵</a:t>
            </a:r>
            <a: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T</a:t>
            </a:r>
            <a:r>
              <a:rPr lang="zh-CN" altLang="en-US" sz="16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的每一行第一个非零元素在整个三元组顺序表中的位置。</a:t>
            </a:r>
            <a:endParaRPr lang="en-US" altLang="zh-CN" sz="16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71AAD0E8-C2D7-4FF3-A154-95D7589665A2}"/>
              </a:ext>
            </a:extLst>
          </p:cNvPr>
          <p:cNvCxnSpPr>
            <a:cxnSpLocks/>
          </p:cNvCxnSpPr>
          <p:nvPr/>
        </p:nvCxnSpPr>
        <p:spPr>
          <a:xfrm flipV="1">
            <a:off x="2225936" y="2820426"/>
            <a:ext cx="298493" cy="1346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3B487BE1-BB30-43A0-8A04-15C02F0F1104}"/>
              </a:ext>
            </a:extLst>
          </p:cNvPr>
          <p:cNvSpPr txBox="1"/>
          <p:nvPr/>
        </p:nvSpPr>
        <p:spPr>
          <a:xfrm>
            <a:off x="4483988" y="2622033"/>
            <a:ext cx="2755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2      4      6       7      7      8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A04B84A-E2B8-436E-B41A-9C10325F9633}"/>
              </a:ext>
            </a:extLst>
          </p:cNvPr>
          <p:cNvSpPr txBox="1"/>
          <p:nvPr/>
        </p:nvSpPr>
        <p:spPr>
          <a:xfrm>
            <a:off x="4041280" y="2622033"/>
            <a:ext cx="36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1 </a:t>
            </a:r>
            <a:endParaRPr lang="zh-CN" altLang="en-US" dirty="0"/>
          </a:p>
        </p:txBody>
      </p:sp>
      <p:sp>
        <p:nvSpPr>
          <p:cNvPr id="42" name="Text Box 89">
            <a:extLst>
              <a:ext uri="{FF2B5EF4-FFF2-40B4-BE49-F238E27FC236}">
                <a16:creationId xmlns:a16="http://schemas.microsoft.com/office/drawing/2014/main" id="{2D4DC669-EB51-48E8-B877-0753F2FF01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870" y="4889024"/>
            <a:ext cx="4409348" cy="417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 err="1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cpot</a:t>
            </a:r>
            <a:r>
              <a:rPr lang="zh-CN" altLang="en-US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的计数算法的时间复杂度：</a:t>
            </a:r>
            <a:r>
              <a:rPr lang="en-US" altLang="zh-CN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O(M.nu)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107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6 L 3.54167E-6 0.05649 " pathEditMode="relative" rAng="0" ptsTypes="AA">
                                      <p:cBhvr>
                                        <p:cTn id="7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.05649 L -0.00013 0.12199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3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12199 L -0.00013 0.17593 " pathEditMode="relative" rAng="0" ptsTypes="AA">
                                      <p:cBhvr>
                                        <p:cTn id="9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17593 L -0.00013 0.23889 " pathEditMode="relative" rAng="0" ptsTypes="AA">
                                      <p:cBhvr>
                                        <p:cTn id="10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23889 L -0.00105 0.29375 " pathEditMode="relative" rAng="0" ptsTypes="AA">
                                      <p:cBhvr>
                                        <p:cTn id="1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2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1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42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5 0.29375 L -0.00105 0.36042 " pathEditMode="relative" rAng="0" ptsTypes="AA">
                                      <p:cBhvr>
                                        <p:cTn id="1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42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5 0.36042 L -0.00105 0.4213 " pathEditMode="relative" rAng="0" ptsTypes="AA">
                                      <p:cBhvr>
                                        <p:cTn id="1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500"/>
                            </p:stCondLst>
                            <p:childTnLst>
                              <p:par>
                                <p:cTn id="1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000"/>
                            </p:stCondLst>
                            <p:childTnLst>
                              <p:par>
                                <p:cTn id="1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08" grpId="0" animBg="1"/>
      <p:bldP spid="8" grpId="0"/>
      <p:bldP spid="10" grpId="0"/>
      <p:bldP spid="11" grpId="0" animBg="1"/>
      <p:bldP spid="11" grpId="1" animBg="1"/>
      <p:bldP spid="15" grpId="0"/>
      <p:bldP spid="15" grpId="1"/>
      <p:bldP spid="16" grpId="0"/>
      <p:bldP spid="17" grpId="0"/>
      <p:bldP spid="17" grpId="1"/>
      <p:bldP spid="18" grpId="0"/>
      <p:bldP spid="18" grpId="1"/>
      <p:bldP spid="19" grpId="0"/>
      <p:bldP spid="19" grpId="2"/>
      <p:bldP spid="20" grpId="0"/>
      <p:bldP spid="21" grpId="0"/>
      <p:bldP spid="21" grpId="1"/>
      <p:bldP spid="22" grpId="0"/>
      <p:bldP spid="23" grpId="0" animBg="1"/>
      <p:bldP spid="23" grpId="1" animBg="1"/>
      <p:bldP spid="23" grpId="2" animBg="1"/>
      <p:bldP spid="23" grpId="3" animBg="1"/>
      <p:bldP spid="23" grpId="4" animBg="1"/>
      <p:bldP spid="23" grpId="5" animBg="1"/>
      <p:bldP spid="23" grpId="6" animBg="1"/>
      <p:bldP spid="23" grpId="7" animBg="1"/>
      <p:bldP spid="24" grpId="0"/>
      <p:bldP spid="24" grpId="1"/>
      <p:bldP spid="25" grpId="0"/>
      <p:bldP spid="25" grpId="1"/>
      <p:bldP spid="26" grpId="0"/>
      <p:bldP spid="27" grpId="0"/>
      <p:bldP spid="28" grpId="0"/>
      <p:bldP spid="29" grpId="0"/>
      <p:bldP spid="30" grpId="0"/>
      <p:bldP spid="31" grpId="0" animBg="1"/>
      <p:bldP spid="32" grpId="0"/>
      <p:bldP spid="33" grpId="0" animBg="1"/>
      <p:bldP spid="39" grpId="0"/>
      <p:bldP spid="41" grpId="0"/>
      <p:bldP spid="4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13D5C91-D195-4D32-B65E-662BBAB27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cs typeface="+mn-ea"/>
                <a:sym typeface="+mn-lt"/>
              </a:rPr>
              <a:t>34</a:t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67F43B99-AF28-4BA8-B331-79FD6D4BE0F0}"/>
              </a:ext>
            </a:extLst>
          </p:cNvPr>
          <p:cNvSpPr txBox="1">
            <a:spLocks/>
          </p:cNvSpPr>
          <p:nvPr/>
        </p:nvSpPr>
        <p:spPr>
          <a:xfrm>
            <a:off x="623889" y="406801"/>
            <a:ext cx="4875352" cy="853568"/>
          </a:xfrm>
        </p:spPr>
        <p:txBody>
          <a:bodyPr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fontAlgn="base">
              <a:lnSpc>
                <a:spcPct val="130000"/>
              </a:lnSpc>
              <a:spcAft>
                <a:spcPct val="0"/>
              </a:spcAft>
            </a:pPr>
            <a:r>
              <a:rPr lang="zh-CN" altLang="zh-CN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5.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zh-CN" altLang="zh-CN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.2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稀疏矩阵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的压缩存储</a:t>
            </a:r>
          </a:p>
        </p:txBody>
      </p:sp>
      <p:sp>
        <p:nvSpPr>
          <p:cNvPr id="8" name="Text Box 89">
            <a:extLst>
              <a:ext uri="{FF2B5EF4-FFF2-40B4-BE49-F238E27FC236}">
                <a16:creationId xmlns:a16="http://schemas.microsoft.com/office/drawing/2014/main" id="{4DF472AA-C02D-40FB-8F69-BF0C06E70C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0935" y="1014317"/>
            <a:ext cx="3152345" cy="45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矩阵转置算法</a:t>
            </a:r>
            <a:r>
              <a:rPr lang="en-US" altLang="zh-CN" sz="2000" b="1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2</a:t>
            </a:r>
            <a:r>
              <a:rPr lang="zh-CN" altLang="en-US" sz="2000" b="1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：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改进算法</a:t>
            </a:r>
          </a:p>
        </p:txBody>
      </p:sp>
      <p:graphicFrame>
        <p:nvGraphicFramePr>
          <p:cNvPr id="9" name="Group 11">
            <a:extLst>
              <a:ext uri="{FF2B5EF4-FFF2-40B4-BE49-F238E27FC236}">
                <a16:creationId xmlns:a16="http://schemas.microsoft.com/office/drawing/2014/main" id="{C60EB94B-4ED3-407D-B706-3180378F30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537434"/>
              </p:ext>
            </p:extLst>
          </p:nvPr>
        </p:nvGraphicFramePr>
        <p:xfrm>
          <a:off x="2213086" y="1865073"/>
          <a:ext cx="1981200" cy="4545145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1 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2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33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1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3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9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3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1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10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3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6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36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4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3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16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5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2  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28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6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4   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37  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31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///</a:t>
                      </a: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///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///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0707057"/>
                  </a:ext>
                </a:extLst>
              </a:tr>
              <a:tr h="41319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行数（</a:t>
                      </a: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mu</a:t>
                      </a:r>
                      <a:r>
                        <a:rPr kumimoji="1" lang="zh-CN" altLang="en-US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）：</a:t>
                      </a: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3633649"/>
                  </a:ext>
                </a:extLst>
              </a:tr>
              <a:tr h="41319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列数（</a:t>
                      </a: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nu</a:t>
                      </a:r>
                      <a:r>
                        <a:rPr kumimoji="1" lang="zh-CN" altLang="en-US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）：</a:t>
                      </a: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7</a:t>
                      </a: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0780282"/>
                  </a:ext>
                </a:extLst>
              </a:tr>
              <a:tr h="41319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非零元（</a:t>
                      </a: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tu</a:t>
                      </a:r>
                      <a:r>
                        <a:rPr kumimoji="1" lang="zh-CN" altLang="en-US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）：</a:t>
                      </a: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7</a:t>
                      </a: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0811167"/>
                  </a:ext>
                </a:extLst>
              </a:tr>
            </a:tbl>
          </a:graphicData>
        </a:graphic>
      </p:graphicFrame>
      <p:sp>
        <p:nvSpPr>
          <p:cNvPr id="10" name="Text Box 45">
            <a:extLst>
              <a:ext uri="{FF2B5EF4-FFF2-40B4-BE49-F238E27FC236}">
                <a16:creationId xmlns:a16="http://schemas.microsoft.com/office/drawing/2014/main" id="{B60F4527-F3F7-4F80-98A5-160303723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3086" y="1453751"/>
            <a:ext cx="1981199" cy="357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di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 b="1" baseline="-25000" noProof="1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M</a:t>
            </a:r>
            <a:r>
              <a:rPr lang="zh-CN" altLang="en-US" sz="2200" b="1" baseline="-25000" noProof="1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的三元组顺序表</a:t>
            </a:r>
            <a:endParaRPr lang="en-US" altLang="zh-CN" sz="2200" b="1" baseline="-25000" noProof="1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37" name="Group 11">
            <a:extLst>
              <a:ext uri="{FF2B5EF4-FFF2-40B4-BE49-F238E27FC236}">
                <a16:creationId xmlns:a16="http://schemas.microsoft.com/office/drawing/2014/main" id="{3EED8BEB-7883-4770-B48C-4F0A026122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332275"/>
              </p:ext>
            </p:extLst>
          </p:nvPr>
        </p:nvGraphicFramePr>
        <p:xfrm>
          <a:off x="5616686" y="1907017"/>
          <a:ext cx="1981200" cy="4545145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319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31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///</a:t>
                      </a: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///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///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0707057"/>
                  </a:ext>
                </a:extLst>
              </a:tr>
              <a:tr h="41319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3633649"/>
                  </a:ext>
                </a:extLst>
              </a:tr>
              <a:tr h="41319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0780282"/>
                  </a:ext>
                </a:extLst>
              </a:tr>
              <a:tr h="41319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0811167"/>
                  </a:ext>
                </a:extLst>
              </a:tr>
            </a:tbl>
          </a:graphicData>
        </a:graphic>
      </p:graphicFrame>
      <p:sp>
        <p:nvSpPr>
          <p:cNvPr id="38" name="Text Box 45">
            <a:extLst>
              <a:ext uri="{FF2B5EF4-FFF2-40B4-BE49-F238E27FC236}">
                <a16:creationId xmlns:a16="http://schemas.microsoft.com/office/drawing/2014/main" id="{63137D21-EC6F-4089-A30D-2D934C85A7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686" y="1453751"/>
            <a:ext cx="1981199" cy="357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di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 b="1" baseline="-25000" noProof="1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T</a:t>
            </a:r>
            <a:r>
              <a:rPr lang="zh-CN" altLang="en-US" sz="2200" b="1" baseline="-25000" noProof="1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的三元组顺序表</a:t>
            </a:r>
            <a:endParaRPr lang="en-US" altLang="zh-CN" sz="2200" b="1" baseline="-25000" noProof="1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7A58223B-D32D-4EC0-9F93-F4C743118E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260807"/>
              </p:ext>
            </p:extLst>
          </p:nvPr>
        </p:nvGraphicFramePr>
        <p:xfrm>
          <a:off x="8879840" y="2243666"/>
          <a:ext cx="173736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240">
                  <a:extLst>
                    <a:ext uri="{9D8B030D-6E8A-4147-A177-3AD203B41FA5}">
                      <a16:colId xmlns:a16="http://schemas.microsoft.com/office/drawing/2014/main" val="796561033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6223169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dist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位置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行号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805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965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696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848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209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265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310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066501"/>
                  </a:ext>
                </a:extLst>
              </a:tr>
            </a:tbl>
          </a:graphicData>
        </a:graphic>
      </p:graphicFrame>
      <p:sp>
        <p:nvSpPr>
          <p:cNvPr id="40" name="AutoShape 112">
            <a:extLst>
              <a:ext uri="{FF2B5EF4-FFF2-40B4-BE49-F238E27FC236}">
                <a16:creationId xmlns:a16="http://schemas.microsoft.com/office/drawing/2014/main" id="{6A454AFC-139C-4BBF-869D-EDDBDD462B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6561" y="1980604"/>
            <a:ext cx="502460" cy="188989"/>
          </a:xfrm>
          <a:prstGeom prst="rightArrow">
            <a:avLst>
              <a:gd name="adj1" fmla="val 50000"/>
              <a:gd name="adj2" fmla="val 42139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16195371-FF50-4750-A506-2310D9EE939D}"/>
              </a:ext>
            </a:extLst>
          </p:cNvPr>
          <p:cNvCxnSpPr>
            <a:cxnSpLocks/>
          </p:cNvCxnSpPr>
          <p:nvPr/>
        </p:nvCxnSpPr>
        <p:spPr>
          <a:xfrm flipH="1" flipV="1">
            <a:off x="7597886" y="2075098"/>
            <a:ext cx="1270891" cy="7077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478AD3B-5ED4-4398-9539-43C399E20FD0}"/>
              </a:ext>
            </a:extLst>
          </p:cNvPr>
          <p:cNvCxnSpPr>
            <a:cxnSpLocks/>
          </p:cNvCxnSpPr>
          <p:nvPr/>
        </p:nvCxnSpPr>
        <p:spPr>
          <a:xfrm flipH="1" flipV="1">
            <a:off x="7597884" y="2517965"/>
            <a:ext cx="1281957" cy="6722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E5AA9100-7FDF-4CE8-9494-995E08F363FD}"/>
              </a:ext>
            </a:extLst>
          </p:cNvPr>
          <p:cNvCxnSpPr>
            <a:cxnSpLocks/>
          </p:cNvCxnSpPr>
          <p:nvPr/>
        </p:nvCxnSpPr>
        <p:spPr>
          <a:xfrm flipH="1" flipV="1">
            <a:off x="7567406" y="3332480"/>
            <a:ext cx="1312435" cy="2358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34E2332C-FDAA-4263-AFCC-0784ADE9DE00}"/>
              </a:ext>
            </a:extLst>
          </p:cNvPr>
          <p:cNvCxnSpPr>
            <a:endCxn id="37" idx="3"/>
          </p:cNvCxnSpPr>
          <p:nvPr/>
        </p:nvCxnSpPr>
        <p:spPr>
          <a:xfrm flipH="1">
            <a:off x="7597886" y="3906647"/>
            <a:ext cx="1281954" cy="2729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DFEA27E5-FA47-4B95-BC43-DA1E864C3682}"/>
              </a:ext>
            </a:extLst>
          </p:cNvPr>
          <p:cNvCxnSpPr>
            <a:cxnSpLocks/>
          </p:cNvCxnSpPr>
          <p:nvPr/>
        </p:nvCxnSpPr>
        <p:spPr>
          <a:xfrm flipH="1">
            <a:off x="7600879" y="4281727"/>
            <a:ext cx="1278961" cy="2309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599A49F2-8B16-4194-BF77-04D18118D471}"/>
              </a:ext>
            </a:extLst>
          </p:cNvPr>
          <p:cNvCxnSpPr/>
          <p:nvPr/>
        </p:nvCxnSpPr>
        <p:spPr>
          <a:xfrm flipH="1" flipV="1">
            <a:off x="7577564" y="4485717"/>
            <a:ext cx="1322593" cy="2233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0097C0AE-00CF-44A0-B4BF-3A36579AACDD}"/>
              </a:ext>
            </a:extLst>
          </p:cNvPr>
          <p:cNvCxnSpPr>
            <a:cxnSpLocks/>
          </p:cNvCxnSpPr>
          <p:nvPr/>
        </p:nvCxnSpPr>
        <p:spPr>
          <a:xfrm flipH="1">
            <a:off x="7576971" y="4985702"/>
            <a:ext cx="1302869" cy="508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1EA56B14-91E8-4D1C-92D5-502183A1785D}"/>
              </a:ext>
            </a:extLst>
          </p:cNvPr>
          <p:cNvSpPr txBox="1"/>
          <p:nvPr/>
        </p:nvSpPr>
        <p:spPr>
          <a:xfrm>
            <a:off x="5587700" y="5141841"/>
            <a:ext cx="1981198" cy="417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zh-CN" altLang="en-US" sz="1800" b="0" i="0" u="none" strike="noStrike" cap="none" normalizeH="0" baseline="0" noProof="1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行数（</a:t>
            </a:r>
            <a:r>
              <a:rPr kumimoji="1" lang="en-US" altLang="zh-CN" sz="1800" b="0" i="0" u="none" strike="noStrike" cap="none" normalizeH="0" baseline="0" noProof="1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mu</a:t>
            </a:r>
            <a:r>
              <a:rPr kumimoji="1" lang="zh-CN" altLang="en-US" sz="1800" b="0" i="0" u="none" strike="noStrike" cap="none" normalizeH="0" baseline="0" noProof="1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）：</a:t>
            </a:r>
            <a:r>
              <a:rPr kumimoji="1" lang="en-US" altLang="zh-CN" sz="1800" b="0" i="0" u="none" strike="noStrike" cap="none" normalizeH="0" baseline="0" noProof="1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7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4FA51617-FDFA-4781-A8F4-0A0D55B9E424}"/>
              </a:ext>
            </a:extLst>
          </p:cNvPr>
          <p:cNvSpPr txBox="1"/>
          <p:nvPr/>
        </p:nvSpPr>
        <p:spPr>
          <a:xfrm>
            <a:off x="5512990" y="5559006"/>
            <a:ext cx="2082800" cy="417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zh-CN" altLang="en-US" sz="1800" b="0" i="0" u="none" strike="noStrike" cap="none" normalizeH="0" baseline="0" noProof="1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列数（</a:t>
            </a:r>
            <a:r>
              <a:rPr kumimoji="1" lang="en-US" altLang="zh-CN" sz="1800" b="0" i="0" u="none" strike="noStrike" cap="none" normalizeH="0" baseline="0" noProof="1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nu</a:t>
            </a:r>
            <a:r>
              <a:rPr kumimoji="1" lang="zh-CN" altLang="en-US" sz="1800" b="0" i="0" u="none" strike="noStrike" cap="none" normalizeH="0" baseline="0" noProof="1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）： </a:t>
            </a:r>
            <a:r>
              <a:rPr kumimoji="1" lang="en-US" altLang="zh-CN" sz="1800" b="0" i="0" u="none" strike="noStrike" cap="none" normalizeH="0" baseline="0" noProof="1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6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90356C6B-2FE1-4AFE-9869-1D69E90D277A}"/>
              </a:ext>
            </a:extLst>
          </p:cNvPr>
          <p:cNvSpPr txBox="1"/>
          <p:nvPr/>
        </p:nvSpPr>
        <p:spPr>
          <a:xfrm>
            <a:off x="5536899" y="5993052"/>
            <a:ext cx="2082800" cy="417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zh-CN" altLang="en-US" sz="1800" b="0" i="0" u="none" strike="noStrike" cap="none" normalizeH="0" baseline="0" noProof="1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非零元（</a:t>
            </a:r>
            <a:r>
              <a:rPr kumimoji="1" lang="en-US" altLang="zh-CN" sz="1800" b="0" i="0" u="none" strike="noStrike" cap="none" normalizeH="0" baseline="0" noProof="1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tu</a:t>
            </a:r>
            <a:r>
              <a:rPr kumimoji="1" lang="zh-CN" altLang="en-US" sz="1800" b="0" i="0" u="none" strike="noStrike" cap="none" normalizeH="0" baseline="0" noProof="1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）：</a:t>
            </a:r>
            <a:r>
              <a:rPr kumimoji="1" lang="en-US" altLang="zh-CN" sz="1800" b="0" i="0" u="none" strike="noStrike" cap="none" normalizeH="0" baseline="0" noProof="1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7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5802D14D-5C28-4897-BBBB-90184B2A1213}"/>
              </a:ext>
            </a:extLst>
          </p:cNvPr>
          <p:cNvSpPr txBox="1"/>
          <p:nvPr/>
        </p:nvSpPr>
        <p:spPr>
          <a:xfrm>
            <a:off x="5476240" y="2298943"/>
            <a:ext cx="198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    2         1         33   </a:t>
            </a:r>
            <a:endParaRPr lang="zh-CN" altLang="en-US" dirty="0"/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D57DB60F-DA28-4DDD-AB51-FF4662951FC0}"/>
              </a:ext>
            </a:extLst>
          </p:cNvPr>
          <p:cNvCxnSpPr>
            <a:cxnSpLocks/>
          </p:cNvCxnSpPr>
          <p:nvPr/>
        </p:nvCxnSpPr>
        <p:spPr>
          <a:xfrm flipH="1" flipV="1">
            <a:off x="7557246" y="2900846"/>
            <a:ext cx="1322594" cy="2875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id="{4758D8D3-83FD-45B5-A585-D10BC275A17D}"/>
              </a:ext>
            </a:extLst>
          </p:cNvPr>
          <p:cNvSpPr txBox="1"/>
          <p:nvPr/>
        </p:nvSpPr>
        <p:spPr>
          <a:xfrm>
            <a:off x="5495663" y="3155097"/>
            <a:ext cx="198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    3         1         9   </a:t>
            </a:r>
            <a:endParaRPr lang="zh-CN" altLang="en-US" dirty="0"/>
          </a:p>
        </p:txBody>
      </p: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7322B291-4F65-4466-8E31-9768E73DAA11}"/>
              </a:ext>
            </a:extLst>
          </p:cNvPr>
          <p:cNvCxnSpPr>
            <a:cxnSpLocks/>
          </p:cNvCxnSpPr>
          <p:nvPr/>
        </p:nvCxnSpPr>
        <p:spPr>
          <a:xfrm flipH="1">
            <a:off x="7576971" y="3578139"/>
            <a:ext cx="1302868" cy="1302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49D8BF15-88E0-44F1-8003-0CB6137A4561}"/>
              </a:ext>
            </a:extLst>
          </p:cNvPr>
          <p:cNvSpPr txBox="1"/>
          <p:nvPr/>
        </p:nvSpPr>
        <p:spPr>
          <a:xfrm>
            <a:off x="5497900" y="1892627"/>
            <a:ext cx="198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    1         3         10   </a:t>
            </a:r>
            <a:endParaRPr lang="zh-CN" altLang="en-US" dirty="0"/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6D701B39-0E84-4A63-B3C0-F7E80DDC910E}"/>
              </a:ext>
            </a:extLst>
          </p:cNvPr>
          <p:cNvCxnSpPr>
            <a:cxnSpLocks/>
          </p:cNvCxnSpPr>
          <p:nvPr/>
        </p:nvCxnSpPr>
        <p:spPr>
          <a:xfrm flipH="1" flipV="1">
            <a:off x="7546183" y="2495334"/>
            <a:ext cx="1322594" cy="2875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6EFFC96D-0197-49CF-B524-8D7077659420}"/>
              </a:ext>
            </a:extLst>
          </p:cNvPr>
          <p:cNvSpPr txBox="1"/>
          <p:nvPr/>
        </p:nvSpPr>
        <p:spPr>
          <a:xfrm>
            <a:off x="5515983" y="4384195"/>
            <a:ext cx="198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    6         3         36   </a:t>
            </a:r>
            <a:endParaRPr lang="zh-CN" altLang="en-US" dirty="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F4B6CF44-9C1C-464F-8485-BFE5924919DC}"/>
              </a:ext>
            </a:extLst>
          </p:cNvPr>
          <p:cNvSpPr txBox="1"/>
          <p:nvPr/>
        </p:nvSpPr>
        <p:spPr>
          <a:xfrm>
            <a:off x="5495663" y="3619324"/>
            <a:ext cx="198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    3         4         16   </a:t>
            </a:r>
            <a:endParaRPr lang="zh-CN" altLang="en-US" dirty="0"/>
          </a:p>
        </p:txBody>
      </p: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10A5B866-3F1E-447A-AFDE-73FCA597F4A5}"/>
              </a:ext>
            </a:extLst>
          </p:cNvPr>
          <p:cNvCxnSpPr>
            <a:cxnSpLocks/>
          </p:cNvCxnSpPr>
          <p:nvPr/>
        </p:nvCxnSpPr>
        <p:spPr>
          <a:xfrm flipH="1">
            <a:off x="7615969" y="4715985"/>
            <a:ext cx="1274326" cy="2630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5361D933-6227-4906-8765-32171F426095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7597886" y="3587903"/>
            <a:ext cx="1303312" cy="5916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>
            <a:extLst>
              <a:ext uri="{FF2B5EF4-FFF2-40B4-BE49-F238E27FC236}">
                <a16:creationId xmlns:a16="http://schemas.microsoft.com/office/drawing/2014/main" id="{2660CCCF-A064-4147-A177-8DAFAF58F6AC}"/>
              </a:ext>
            </a:extLst>
          </p:cNvPr>
          <p:cNvSpPr txBox="1"/>
          <p:nvPr/>
        </p:nvSpPr>
        <p:spPr>
          <a:xfrm>
            <a:off x="5495663" y="2751177"/>
            <a:ext cx="198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    2         5         28   </a:t>
            </a:r>
            <a:endParaRPr lang="zh-CN" altLang="en-US" dirty="0"/>
          </a:p>
        </p:txBody>
      </p: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95FB237F-AFFE-42D0-9DE3-552633817B27}"/>
              </a:ext>
            </a:extLst>
          </p:cNvPr>
          <p:cNvCxnSpPr>
            <a:cxnSpLocks/>
          </p:cNvCxnSpPr>
          <p:nvPr/>
        </p:nvCxnSpPr>
        <p:spPr>
          <a:xfrm flipH="1">
            <a:off x="7615969" y="3191026"/>
            <a:ext cx="1274326" cy="2630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>
            <a:extLst>
              <a:ext uri="{FF2B5EF4-FFF2-40B4-BE49-F238E27FC236}">
                <a16:creationId xmlns:a16="http://schemas.microsoft.com/office/drawing/2014/main" id="{D97DCA0C-67E6-45D9-AE1A-6B3A9543C09B}"/>
              </a:ext>
            </a:extLst>
          </p:cNvPr>
          <p:cNvSpPr txBox="1"/>
          <p:nvPr/>
        </p:nvSpPr>
        <p:spPr>
          <a:xfrm>
            <a:off x="5495663" y="4005085"/>
            <a:ext cx="198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    4         6         37   </a:t>
            </a:r>
            <a:endParaRPr lang="zh-CN" altLang="en-US" dirty="0"/>
          </a:p>
        </p:txBody>
      </p: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A656BFF5-045F-4BD0-A74B-BC675A632E9D}"/>
              </a:ext>
            </a:extLst>
          </p:cNvPr>
          <p:cNvCxnSpPr>
            <a:cxnSpLocks/>
          </p:cNvCxnSpPr>
          <p:nvPr/>
        </p:nvCxnSpPr>
        <p:spPr>
          <a:xfrm flipH="1">
            <a:off x="7595649" y="3943686"/>
            <a:ext cx="1266109" cy="5598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 Box 59">
            <a:extLst>
              <a:ext uri="{FF2B5EF4-FFF2-40B4-BE49-F238E27FC236}">
                <a16:creationId xmlns:a16="http://schemas.microsoft.com/office/drawing/2014/main" id="{82AB8884-44A1-40C6-A71D-309CB7DFDF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8860" y="5566749"/>
            <a:ext cx="2654888" cy="453266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时间复杂度</a:t>
            </a:r>
            <a:r>
              <a:rPr lang="en-US" altLang="zh-CN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: </a:t>
            </a: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O(</a:t>
            </a:r>
            <a:r>
              <a:rPr lang="en-US" altLang="zh-CN" sz="2000" b="1" dirty="0" err="1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M.tu</a:t>
            </a: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725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7037E-6 L -2.5E-6 0.05648 " pathEditMode="relative" rAng="0" ptsTypes="AA">
                                      <p:cBhvr>
                                        <p:cTn id="7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24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5648 L -0.00013 0.12199 " pathEditMode="relative" rAng="0" ptsTypes="AA">
                                      <p:cBhvr>
                                        <p:cTn id="9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3264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12199 L -0.00013 0.17592 " pathEditMode="relative" rAng="0" ptsTypes="AA">
                                      <p:cBhvr>
                                        <p:cTn id="10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85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17592 L -0.00013 0.23889 " pathEditMode="relative" rAng="0" ptsTypes="AA">
                                      <p:cBhvr>
                                        <p:cTn id="1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23889 L -0.00104 0.29375 " pathEditMode="relative" rAng="0" ptsTypes="AA">
                                      <p:cBhvr>
                                        <p:cTn id="14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2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000"/>
                            </p:stCondLst>
                            <p:childTnLst>
                              <p:par>
                                <p:cTn id="14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42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29375 L -0.00104 0.36041 " pathEditMode="relative" rAng="0" ptsTypes="AA">
                                      <p:cBhvr>
                                        <p:cTn id="16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000"/>
                            </p:stCondLst>
                            <p:childTnLst>
                              <p:par>
                                <p:cTn id="16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500"/>
                            </p:stCondLst>
                            <p:childTnLst>
                              <p:par>
                                <p:cTn id="17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42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36041 L -0.00104 0.42129 " pathEditMode="relative" rAng="0" ptsTypes="AA">
                                      <p:cBhvr>
                                        <p:cTn id="17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38" grpId="0"/>
      <p:bldP spid="40" grpId="0" animBg="1"/>
      <p:bldP spid="40" grpId="1" animBg="1"/>
      <p:bldP spid="40" grpId="2" animBg="1"/>
      <p:bldP spid="40" grpId="3" animBg="1"/>
      <p:bldP spid="40" grpId="4" animBg="1"/>
      <p:bldP spid="40" grpId="5" animBg="1"/>
      <p:bldP spid="40" grpId="6" animBg="1"/>
      <p:bldP spid="40" grpId="7" animBg="1"/>
      <p:bldP spid="61" grpId="0"/>
      <p:bldP spid="63" grpId="0"/>
      <p:bldP spid="65" grpId="0"/>
      <p:bldP spid="66" grpId="0"/>
      <p:bldP spid="72" grpId="0"/>
      <p:bldP spid="76" grpId="0"/>
      <p:bldP spid="79" grpId="0"/>
      <p:bldP spid="80" grpId="0"/>
      <p:bldP spid="87" grpId="0"/>
      <p:bldP spid="89" grpId="0"/>
      <p:bldP spid="9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8271D208-D870-4211-AC76-5F83FF7AC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2283" y="1447897"/>
            <a:ext cx="6672187" cy="5218736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void TransMatrix2(TSMatrix M, TSMatrix &amp;T)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微软雅黑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T.mu = M.nu; T.nu = M.mu;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T.tu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 =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M.tu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; 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if (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T.tu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)  {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  for(col = 1; col &lt;= M.nu; col++)  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       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num[col] = 0;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  for(t = 1; t &lt;=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M.tu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; t++)   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       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++num[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M.data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[t].j];        //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扫描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M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三元表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微软雅黑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  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cpot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[1] = 1;                           //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计算数组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cpot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      </a:t>
            </a: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   for(col = 2; col &lt;= M.nu; col ++)</a:t>
            </a: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       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cpot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[col] =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cpot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[col-1] + num[col-1];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   for(p = 1; p &lt;=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M.tu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; ++p)   //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扫描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M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三元表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    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{ col =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M.data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[p].j;             //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确定当前元素列号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       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q =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cpot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[col];                   //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确定当前元素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M.data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[p]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的当前存放位置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微软雅黑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       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T.data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[q].j =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M.data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[p].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i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; 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       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T.data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[q].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i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 =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M.data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[p].j;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       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T.data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[q].e =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M.data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[p].e;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        ++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cpot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[col];                     //T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的当前列指示下一空位置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微软雅黑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  }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}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E1BE294-23F6-4407-BC93-B42B03739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cs typeface="+mn-ea"/>
                <a:sym typeface="+mn-lt"/>
              </a:rPr>
              <a:t>35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Oval 17">
            <a:extLst>
              <a:ext uri="{FF2B5EF4-FFF2-40B4-BE49-F238E27FC236}">
                <a16:creationId xmlns:a16="http://schemas.microsoft.com/office/drawing/2014/main" id="{4815DC13-D1C2-4E24-8FD2-FAB3A8667AA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87042" y="2495470"/>
            <a:ext cx="2614399" cy="2614397"/>
          </a:xfrm>
          <a:prstGeom prst="ellipse">
            <a:avLst/>
          </a:prstGeom>
          <a:solidFill>
            <a:srgbClr val="FFC000"/>
          </a:solidFill>
          <a:ln w="381000" cap="rnd" cmpd="sng">
            <a:solidFill>
              <a:srgbClr val="FFFFFF">
                <a:lumMod val="75000"/>
                <a:alpha val="30000"/>
              </a:srgbClr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" name="Oval 18">
            <a:extLst>
              <a:ext uri="{FF2B5EF4-FFF2-40B4-BE49-F238E27FC236}">
                <a16:creationId xmlns:a16="http://schemas.microsoft.com/office/drawing/2014/main" id="{94689245-7949-426B-8C14-15617604065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451822" y="2766055"/>
            <a:ext cx="1979035" cy="1979035"/>
          </a:xfrm>
          <a:prstGeom prst="ellipse">
            <a:avLst/>
          </a:prstGeom>
          <a:solidFill>
            <a:srgbClr val="000000">
              <a:alpha val="52000"/>
            </a:srgbClr>
          </a:solidFill>
          <a:ln w="381000" cap="rnd" cmpd="sng">
            <a:solidFill>
              <a:srgbClr val="FFFFFF">
                <a:lumMod val="75000"/>
                <a:alpha val="10000"/>
              </a:srgbClr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7" name="Oval 19">
            <a:extLst>
              <a:ext uri="{FF2B5EF4-FFF2-40B4-BE49-F238E27FC236}">
                <a16:creationId xmlns:a16="http://schemas.microsoft.com/office/drawing/2014/main" id="{D78832EC-58CF-4A8F-9976-E8A04066217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817914" y="3037610"/>
            <a:ext cx="1341390" cy="1341390"/>
          </a:xfrm>
          <a:prstGeom prst="ellipse">
            <a:avLst/>
          </a:prstGeom>
          <a:ln w="381000" cap="rnd" cmpd="sng">
            <a:solidFill>
              <a:srgbClr val="FFFFFF">
                <a:lumMod val="75000"/>
                <a:alpha val="30000"/>
              </a:srgbClr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8" name="Arc 21">
            <a:extLst>
              <a:ext uri="{FF2B5EF4-FFF2-40B4-BE49-F238E27FC236}">
                <a16:creationId xmlns:a16="http://schemas.microsoft.com/office/drawing/2014/main" id="{601A23CC-1A22-49ED-B023-82EF6FAC4BA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944914" y="3164610"/>
            <a:ext cx="1341390" cy="1341390"/>
          </a:xfrm>
          <a:prstGeom prst="arc">
            <a:avLst>
              <a:gd name="adj1" fmla="val 16199997"/>
              <a:gd name="adj2" fmla="val 3240000"/>
            </a:avLst>
          </a:prstGeom>
          <a:ln w="381000" cap="rnd" cmpd="sng">
            <a:solidFill>
              <a:srgbClr val="FF8400"/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9" name="Arc 22">
            <a:extLst>
              <a:ext uri="{FF2B5EF4-FFF2-40B4-BE49-F238E27FC236}">
                <a16:creationId xmlns:a16="http://schemas.microsoft.com/office/drawing/2014/main" id="{1DD71EED-2DEA-40AA-9361-D1E40F51599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578822" y="2893055"/>
            <a:ext cx="1979035" cy="1979035"/>
          </a:xfrm>
          <a:prstGeom prst="arc">
            <a:avLst>
              <a:gd name="adj1" fmla="val 16199997"/>
              <a:gd name="adj2" fmla="val 1080000"/>
            </a:avLst>
          </a:prstGeom>
          <a:ln w="381000" cap="rnd" cmpd="sng">
            <a:solidFill>
              <a:srgbClr val="FF6000"/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" name="Arc 23">
            <a:extLst>
              <a:ext uri="{FF2B5EF4-FFF2-40B4-BE49-F238E27FC236}">
                <a16:creationId xmlns:a16="http://schemas.microsoft.com/office/drawing/2014/main" id="{5AD392E4-FA52-4134-9966-F131A7194D0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214042" y="2622470"/>
            <a:ext cx="2614399" cy="2614397"/>
          </a:xfrm>
          <a:prstGeom prst="arc">
            <a:avLst>
              <a:gd name="adj1" fmla="val 16199997"/>
              <a:gd name="adj2" fmla="val 20520000"/>
            </a:avLst>
          </a:prstGeom>
          <a:ln w="381000" cap="rnd" cmpd="sng">
            <a:solidFill>
              <a:srgbClr val="FF4200"/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1" name="Arc 24">
            <a:extLst>
              <a:ext uri="{FF2B5EF4-FFF2-40B4-BE49-F238E27FC236}">
                <a16:creationId xmlns:a16="http://schemas.microsoft.com/office/drawing/2014/main" id="{508E3FEA-9CD9-46FF-BA04-BE93D5B5C911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850200" y="2352583"/>
            <a:ext cx="3248130" cy="3248130"/>
          </a:xfrm>
          <a:prstGeom prst="arc">
            <a:avLst>
              <a:gd name="adj1" fmla="val 16199997"/>
              <a:gd name="adj2" fmla="val 18360000"/>
            </a:avLst>
          </a:prstGeom>
          <a:ln w="381000" cap="rnd" cmpd="sng">
            <a:solidFill>
              <a:srgbClr val="FF170C"/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EDC1E560-A7D2-4031-BFDF-F516AF52A832}"/>
              </a:ext>
            </a:extLst>
          </p:cNvPr>
          <p:cNvSpPr txBox="1">
            <a:spLocks/>
          </p:cNvSpPr>
          <p:nvPr/>
        </p:nvSpPr>
        <p:spPr>
          <a:xfrm>
            <a:off x="606134" y="253354"/>
            <a:ext cx="4875352" cy="853568"/>
          </a:xfrm>
        </p:spPr>
        <p:txBody>
          <a:bodyPr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fontAlgn="base">
              <a:lnSpc>
                <a:spcPct val="130000"/>
              </a:lnSpc>
              <a:spcAft>
                <a:spcPct val="0"/>
              </a:spcAft>
            </a:pPr>
            <a:r>
              <a:rPr lang="zh-CN" altLang="zh-CN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5.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zh-CN" altLang="zh-CN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.2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稀疏矩阵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的压缩存储</a:t>
            </a:r>
          </a:p>
        </p:txBody>
      </p:sp>
      <p:sp>
        <p:nvSpPr>
          <p:cNvPr id="14" name="Text Box 89">
            <a:extLst>
              <a:ext uri="{FF2B5EF4-FFF2-40B4-BE49-F238E27FC236}">
                <a16:creationId xmlns:a16="http://schemas.microsoft.com/office/drawing/2014/main" id="{1DF0A4AC-33C2-4EFF-8516-E1F547710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822" y="841517"/>
            <a:ext cx="7614490" cy="45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矩阵转置算法</a:t>
            </a:r>
            <a:r>
              <a:rPr lang="en-US" altLang="zh-CN" sz="2000" b="1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2</a:t>
            </a:r>
            <a:r>
              <a:rPr lang="zh-CN" altLang="en-US" sz="2000" b="1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：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根据 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M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的三元组顺序表得到 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T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的三元组顺序表</a:t>
            </a:r>
            <a:endParaRPr lang="zh-CN" altLang="en-US" sz="18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Text Box 59">
            <a:extLst>
              <a:ext uri="{FF2B5EF4-FFF2-40B4-BE49-F238E27FC236}">
                <a16:creationId xmlns:a16="http://schemas.microsoft.com/office/drawing/2014/main" id="{B3A4B5EE-1E49-4F8F-B61E-A8DF45D979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4500" y="1596750"/>
            <a:ext cx="2489970" cy="852606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算法</a:t>
            </a:r>
            <a:r>
              <a:rPr lang="en-US" altLang="zh-CN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：时间复杂度</a:t>
            </a:r>
            <a:r>
              <a:rPr lang="en-US" altLang="zh-CN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:    </a:t>
            </a: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O(</a:t>
            </a:r>
            <a:r>
              <a:rPr lang="en-US" altLang="zh-CN" sz="2000" b="1" dirty="0" err="1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M.tu</a:t>
            </a: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)</a:t>
            </a:r>
          </a:p>
        </p:txBody>
      </p:sp>
      <p:sp>
        <p:nvSpPr>
          <p:cNvPr id="15" name="Text Box 59">
            <a:extLst>
              <a:ext uri="{FF2B5EF4-FFF2-40B4-BE49-F238E27FC236}">
                <a16:creationId xmlns:a16="http://schemas.microsoft.com/office/drawing/2014/main" id="{576322D1-A799-4BC7-9132-A1B4B7D628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4500" y="2619956"/>
            <a:ext cx="2489970" cy="852606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算法</a:t>
            </a:r>
            <a:r>
              <a:rPr lang="en-US" altLang="zh-CN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：空间复杂度</a:t>
            </a:r>
            <a:r>
              <a:rPr lang="en-US" altLang="zh-CN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:    </a:t>
            </a: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O(M.nu)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825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/>
      <p:bldP spid="13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C58622C-8EAE-4C35-94D9-3D78618C27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5169" y="1944472"/>
            <a:ext cx="5597887" cy="776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一维数组的定义： 是一个定长线性表</a:t>
            </a:r>
            <a:r>
              <a:rPr lang="zh-CN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en-US" altLang="zh-CN" sz="1800" baseline="-25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,a</a:t>
            </a:r>
            <a:r>
              <a:rPr lang="en-US" altLang="zh-CN" sz="1800" baseline="-25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,...,a</a:t>
            </a:r>
            <a:r>
              <a:rPr lang="en-US" altLang="zh-CN" sz="1800" baseline="-25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。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E72EEBA-91EF-4C08-A028-1BEF78EA5327}"/>
              </a:ext>
            </a:extLst>
          </p:cNvPr>
          <p:cNvSpPr txBox="1"/>
          <p:nvPr/>
        </p:nvSpPr>
        <p:spPr>
          <a:xfrm>
            <a:off x="703555" y="365437"/>
            <a:ext cx="6094520" cy="525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5.1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数组的基本概念及其操作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EE89D17-B19A-4C90-898E-AE603094E592}"/>
              </a:ext>
            </a:extLst>
          </p:cNvPr>
          <p:cNvSpPr txBox="1"/>
          <p:nvPr/>
        </p:nvSpPr>
        <p:spPr>
          <a:xfrm>
            <a:off x="1191825" y="1000522"/>
            <a:ext cx="5071815" cy="417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数组是相同类型的数据的有限的、有序的组合。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20722DB-0B27-4745-9642-B15B10170988}"/>
              </a:ext>
            </a:extLst>
          </p:cNvPr>
          <p:cNvSpPr txBox="1"/>
          <p:nvPr/>
        </p:nvSpPr>
        <p:spPr>
          <a:xfrm>
            <a:off x="1120804" y="1417687"/>
            <a:ext cx="6094520" cy="453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5.1.1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数组的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递归定义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   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A90995C-5016-4558-AF17-9C6643DA7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8190" y="6333139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>
                <a:cs typeface="+mn-ea"/>
                <a:sym typeface="+mn-lt"/>
              </a:rPr>
              <a:t>4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2DA4245-5CAC-4BB7-9660-FEE51D410922}"/>
              </a:ext>
            </a:extLst>
          </p:cNvPr>
          <p:cNvSpPr txBox="1"/>
          <p:nvPr/>
        </p:nvSpPr>
        <p:spPr>
          <a:xfrm>
            <a:off x="1946430" y="2388244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记为：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 = </a:t>
            </a:r>
            <a:r>
              <a:rPr lang="zh-CN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en-US" altLang="zh-CN" sz="1800" baseline="-25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,a</a:t>
            </a:r>
            <a:r>
              <a:rPr lang="en-US" altLang="zh-CN" sz="1800" baseline="-25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,...,a</a:t>
            </a:r>
            <a:r>
              <a:rPr lang="en-US" altLang="zh-CN" sz="1800" baseline="-25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)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。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DAFED64-EFC7-4A6C-B134-D3342B0518C6}"/>
              </a:ext>
            </a:extLst>
          </p:cNvPr>
          <p:cNvSpPr txBox="1"/>
          <p:nvPr/>
        </p:nvSpPr>
        <p:spPr>
          <a:xfrm>
            <a:off x="1946430" y="2727760"/>
            <a:ext cx="6094520" cy="874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其中：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en-US" altLang="zh-CN" sz="1800" baseline="-25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为数据元素，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为下标</a:t>
            </a:r>
            <a:r>
              <a:rPr lang="zh-CN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/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序号，</a:t>
            </a:r>
            <a:r>
              <a:rPr lang="zh-CN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1≤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i≤n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(a</a:t>
            </a:r>
            <a:r>
              <a:rPr lang="en-US" altLang="zh-CN" sz="1800" baseline="-25000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en-US" altLang="zh-CN" sz="1800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,a</a:t>
            </a:r>
            <a:r>
              <a:rPr lang="en-US" altLang="zh-CN" sz="1800" baseline="-25000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en-US" altLang="zh-CN" sz="1800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,...,a</a:t>
            </a:r>
            <a:r>
              <a:rPr lang="en-US" altLang="zh-CN" sz="1800" baseline="-25000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lang="en-US" altLang="zh-CN" sz="1800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 )</a:t>
            </a:r>
            <a:r>
              <a:rPr lang="zh-CN" altLang="en-US" sz="1800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又称为向量。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5366A8F-51BF-4B96-AA43-C738F5F696B7}"/>
                  </a:ext>
                </a:extLst>
              </p:cNvPr>
              <p:cNvSpPr txBox="1"/>
              <p:nvPr/>
            </p:nvSpPr>
            <p:spPr>
              <a:xfrm>
                <a:off x="1655169" y="3655066"/>
                <a:ext cx="6094476" cy="417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fontAlgn="base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0000"/>
                  </a:buClr>
                  <a:buSzTx/>
                  <a:buFont typeface="Wingdings" panose="05000000000000000000" pitchFamily="2" charset="2"/>
                  <a:buChar char="u"/>
                </a:pPr>
                <a:r>
                  <a:rPr lang="zh-CN" altLang="en-US" sz="1800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二维数组是一个定长线性表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zh-CN" altLang="en-US" sz="1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𝛼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sz="1800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,</a:t>
                </a:r>
                <a:r>
                  <a:rPr lang="en-US" altLang="zh-CN" dirty="0">
                    <a:solidFill>
                      <a:srgbClr val="000000"/>
                    </a:solidFill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sz="1800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,...,</a:t>
                </a:r>
                <a:r>
                  <a:rPr lang="en-US" altLang="zh-CN" dirty="0">
                    <a:solidFill>
                      <a:srgbClr val="000000"/>
                    </a:solidFill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)</a:t>
                </a:r>
                <a:endParaRPr lang="zh-CN" altLang="en-US" sz="18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5366A8F-51BF-4B96-AA43-C738F5F69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5169" y="3655066"/>
                <a:ext cx="6094476" cy="417165"/>
              </a:xfrm>
              <a:prstGeom prst="rect">
                <a:avLst/>
              </a:prstGeom>
              <a:blipFill>
                <a:blip r:embed="rId3"/>
                <a:stretch>
                  <a:fillRect l="-701" b="-23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D951D1C3-EA77-4382-8E89-DA65567E07A1}"/>
              </a:ext>
            </a:extLst>
          </p:cNvPr>
          <p:cNvSpPr txBox="1"/>
          <p:nvPr/>
        </p:nvSpPr>
        <p:spPr>
          <a:xfrm>
            <a:off x="1946430" y="4225599"/>
            <a:ext cx="5770969" cy="4171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每个元素不是原子的数据类型，而是同类型的一维数组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3D3BA90-132C-4EF3-96CE-1FD687FE3806}"/>
                  </a:ext>
                </a:extLst>
              </p:cNvPr>
              <p:cNvSpPr txBox="1"/>
              <p:nvPr/>
            </p:nvSpPr>
            <p:spPr>
              <a:xfrm>
                <a:off x="1955454" y="4019480"/>
                <a:ext cx="4490465" cy="417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base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zh-CN" altLang="en-US" sz="1800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其中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zh-CN" altLang="en-US" sz="1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𝛼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 </m:t>
                    </m:r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= (a</a:t>
                </a:r>
                <a:r>
                  <a:rPr lang="en-US" altLang="zh-CN" sz="1800" baseline="-25000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i1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,a</a:t>
                </a:r>
                <a:r>
                  <a:rPr lang="en-US" altLang="zh-CN" sz="1800" baseline="-25000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i2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,...,</a:t>
                </a:r>
                <a:r>
                  <a:rPr lang="en-US" altLang="zh-CN" sz="1800" dirty="0" err="1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a</a:t>
                </a:r>
                <a:r>
                  <a:rPr lang="en-US" altLang="zh-CN" sz="1800" baseline="-25000" dirty="0" err="1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in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)</a:t>
                </a:r>
                <a:r>
                  <a:rPr lang="zh-CN" altLang="en-US" sz="1800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为行向量，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1≤</a:t>
                </a:r>
                <a:r>
                  <a:rPr lang="en-US" altLang="zh-CN" sz="1800" dirty="0" err="1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i≤m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3D3BA90-132C-4EF3-96CE-1FD687FE3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454" y="4019480"/>
                <a:ext cx="4490465" cy="417165"/>
              </a:xfrm>
              <a:prstGeom prst="rect">
                <a:avLst/>
              </a:prstGeom>
              <a:blipFill>
                <a:blip r:embed="rId4"/>
                <a:stretch>
                  <a:fillRect l="-1223" b="-217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组合 16">
            <a:extLst>
              <a:ext uri="{FF2B5EF4-FFF2-40B4-BE49-F238E27FC236}">
                <a16:creationId xmlns:a16="http://schemas.microsoft.com/office/drawing/2014/main" id="{7C0BE0B8-C0DC-4114-9B4A-5E783A67DF05}"/>
              </a:ext>
            </a:extLst>
          </p:cNvPr>
          <p:cNvGrpSpPr/>
          <p:nvPr/>
        </p:nvGrpSpPr>
        <p:grpSpPr>
          <a:xfrm>
            <a:off x="1944567" y="4926592"/>
            <a:ext cx="2861678" cy="1653786"/>
            <a:chOff x="2473078" y="1779147"/>
            <a:chExt cx="2861678" cy="1653786"/>
          </a:xfrm>
        </p:grpSpPr>
        <p:sp>
          <p:nvSpPr>
            <p:cNvPr id="18" name="AutoShape 3">
              <a:extLst>
                <a:ext uri="{FF2B5EF4-FFF2-40B4-BE49-F238E27FC236}">
                  <a16:creationId xmlns:a16="http://schemas.microsoft.com/office/drawing/2014/main" id="{F11F3F05-4435-44B0-981F-52637FF89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835" y="1945375"/>
              <a:ext cx="45719" cy="1350306"/>
            </a:xfrm>
            <a:prstGeom prst="leftBracket">
              <a:avLst>
                <a:gd name="adj" fmla="val 191667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altLang="zh-CN" sz="2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" name="AutoShape 4">
              <a:extLst>
                <a:ext uri="{FF2B5EF4-FFF2-40B4-BE49-F238E27FC236}">
                  <a16:creationId xmlns:a16="http://schemas.microsoft.com/office/drawing/2014/main" id="{30DDB7E9-3377-441C-84B5-F69151419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4586" y="1945375"/>
              <a:ext cx="90170" cy="1350306"/>
            </a:xfrm>
            <a:prstGeom prst="rightBracket">
              <a:avLst>
                <a:gd name="adj" fmla="val 191667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altLang="zh-CN" sz="2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0" name="Text Box 5">
              <a:extLst>
                <a:ext uri="{FF2B5EF4-FFF2-40B4-BE49-F238E27FC236}">
                  <a16:creationId xmlns:a16="http://schemas.microsoft.com/office/drawing/2014/main" id="{4D3334D1-7AFA-45C9-8ADF-883FACB8FD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5955" y="1779147"/>
              <a:ext cx="2038801" cy="1653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( 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a</a:t>
              </a:r>
              <a:r>
                <a:rPr lang="en-US" altLang="zh-CN" sz="2000" baseline="-16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11 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a</a:t>
              </a:r>
              <a:r>
                <a:rPr lang="en-US" altLang="zh-CN" sz="2000" baseline="-16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12  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... a</a:t>
              </a:r>
              <a:r>
                <a:rPr lang="en-US" altLang="zh-CN" sz="2000" baseline="-16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1n  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)</a:t>
              </a:r>
            </a:p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( a</a:t>
              </a:r>
              <a:r>
                <a:rPr lang="en-US" altLang="zh-CN" sz="2000" baseline="-16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21 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a</a:t>
              </a:r>
              <a:r>
                <a:rPr lang="en-US" altLang="zh-CN" sz="2000" baseline="-16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22  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... a</a:t>
              </a:r>
              <a:r>
                <a:rPr lang="en-US" altLang="zh-CN" sz="2000" baseline="-16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2n  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)</a:t>
              </a:r>
            </a:p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   ............</a:t>
              </a:r>
            </a:p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( a</a:t>
              </a:r>
              <a:r>
                <a:rPr lang="en-US" altLang="zh-CN" sz="2000" baseline="-16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m1 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a</a:t>
              </a:r>
              <a:r>
                <a:rPr lang="en-US" altLang="zh-CN" sz="2000" baseline="-16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m2  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... </a:t>
              </a:r>
              <a:r>
                <a:rPr lang="en-US" altLang="zh-CN" sz="2000" dirty="0" err="1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a</a:t>
              </a:r>
              <a:r>
                <a:rPr lang="en-US" altLang="zh-CN" sz="2000" baseline="-16000" dirty="0" err="1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mn</a:t>
              </a:r>
              <a:r>
                <a:rPr lang="en-US" altLang="zh-CN" sz="2000" baseline="-16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 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)</a:t>
              </a:r>
            </a:p>
          </p:txBody>
        </p:sp>
        <p:sp>
          <p:nvSpPr>
            <p:cNvPr id="21" name="Text Box 6">
              <a:extLst>
                <a:ext uri="{FF2B5EF4-FFF2-40B4-BE49-F238E27FC236}">
                  <a16:creationId xmlns:a16="http://schemas.microsoft.com/office/drawing/2014/main" id="{5B3B2874-3EFE-479E-92CA-BFE3CA6C6A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3078" y="2393138"/>
              <a:ext cx="914400" cy="452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A</a:t>
              </a:r>
              <a:r>
                <a:rPr lang="en-US" altLang="zh-CN" sz="2000" baseline="-16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m*n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=</a:t>
              </a:r>
              <a:endParaRPr lang="en-US" altLang="zh-CN" sz="2000" baseline="-16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A2F0650F-43EA-4028-A1FE-F7AA785CBBBB}"/>
              </a:ext>
            </a:extLst>
          </p:cNvPr>
          <p:cNvSpPr txBox="1"/>
          <p:nvPr/>
        </p:nvSpPr>
        <p:spPr>
          <a:xfrm>
            <a:off x="5872033" y="4510563"/>
            <a:ext cx="2879200" cy="4171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或由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个列向量组成，记作：</a:t>
            </a: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71874974-CC10-4061-B3D3-241F1A809605}"/>
              </a:ext>
            </a:extLst>
          </p:cNvPr>
          <p:cNvGrpSpPr/>
          <p:nvPr/>
        </p:nvGrpSpPr>
        <p:grpSpPr>
          <a:xfrm>
            <a:off x="5304997" y="4853204"/>
            <a:ext cx="3083788" cy="1978323"/>
            <a:chOff x="5304997" y="4853204"/>
            <a:chExt cx="3083788" cy="1978323"/>
          </a:xfrm>
        </p:grpSpPr>
        <p:sp>
          <p:nvSpPr>
            <p:cNvPr id="24" name="Text Box 8">
              <a:extLst>
                <a:ext uri="{FF2B5EF4-FFF2-40B4-BE49-F238E27FC236}">
                  <a16:creationId xmlns:a16="http://schemas.microsoft.com/office/drawing/2014/main" id="{6DA5D186-EC9E-429B-9CCC-48DA69196B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525656">
              <a:off x="7751436" y="6453986"/>
              <a:ext cx="301625" cy="453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)</a:t>
              </a:r>
            </a:p>
          </p:txBody>
        </p:sp>
        <p:sp>
          <p:nvSpPr>
            <p:cNvPr id="25" name="Text Box 9">
              <a:extLst>
                <a:ext uri="{FF2B5EF4-FFF2-40B4-BE49-F238E27FC236}">
                  <a16:creationId xmlns:a16="http://schemas.microsoft.com/office/drawing/2014/main" id="{C1F9E0A8-ED62-41DD-80E1-5985D97B1E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127007">
              <a:off x="6435310" y="4747792"/>
              <a:ext cx="309563" cy="525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zh-CN" sz="24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)</a:t>
              </a:r>
            </a:p>
          </p:txBody>
        </p:sp>
        <p:sp>
          <p:nvSpPr>
            <p:cNvPr id="26" name="AutoShape 10">
              <a:extLst>
                <a:ext uri="{FF2B5EF4-FFF2-40B4-BE49-F238E27FC236}">
                  <a16:creationId xmlns:a16="http://schemas.microsoft.com/office/drawing/2014/main" id="{BAB7B6D6-867A-4453-8E95-EF10FF2A9D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5502" y="4984603"/>
              <a:ext cx="80975" cy="1724358"/>
            </a:xfrm>
            <a:prstGeom prst="leftBracket">
              <a:avLst>
                <a:gd name="adj" fmla="val 192308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altLang="zh-CN" sz="2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7" name="AutoShape 11">
              <a:extLst>
                <a:ext uri="{FF2B5EF4-FFF2-40B4-BE49-F238E27FC236}">
                  <a16:creationId xmlns:a16="http://schemas.microsoft.com/office/drawing/2014/main" id="{5276D415-9A01-43BE-BBEC-3A10967FB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8577" y="4984603"/>
              <a:ext cx="45719" cy="1724358"/>
            </a:xfrm>
            <a:prstGeom prst="rightBracket">
              <a:avLst>
                <a:gd name="adj" fmla="val 216667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altLang="zh-CN" sz="24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8" name="Text Box 12">
              <a:extLst>
                <a:ext uri="{FF2B5EF4-FFF2-40B4-BE49-F238E27FC236}">
                  <a16:creationId xmlns:a16="http://schemas.microsoft.com/office/drawing/2014/main" id="{7DC8806D-9705-462D-BE99-EEA496B055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68210" y="5058521"/>
              <a:ext cx="2020575" cy="1561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a</a:t>
              </a:r>
              <a:r>
                <a:rPr lang="en-US" altLang="zh-CN" sz="2000" baseline="-16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11  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 a</a:t>
              </a:r>
              <a:r>
                <a:rPr lang="en-US" altLang="zh-CN" sz="2000" baseline="-16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12 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     a</a:t>
              </a:r>
              <a:r>
                <a:rPr lang="en-US" altLang="zh-CN" sz="2000" baseline="-16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1n</a:t>
              </a:r>
              <a:endPara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a</a:t>
              </a:r>
              <a:r>
                <a:rPr lang="en-US" altLang="zh-CN" sz="2000" baseline="-16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21  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 a</a:t>
              </a:r>
              <a:r>
                <a:rPr lang="en-US" altLang="zh-CN" sz="2000" baseline="-16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22 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     a</a:t>
              </a:r>
              <a:r>
                <a:rPr lang="en-US" altLang="zh-CN" sz="2000" baseline="-16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2n</a:t>
              </a:r>
              <a:endPara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</a:p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a</a:t>
              </a:r>
              <a:r>
                <a:rPr lang="en-US" altLang="zh-CN" sz="2000" baseline="-16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m1   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a</a:t>
              </a:r>
              <a:r>
                <a:rPr lang="en-US" altLang="zh-CN" sz="2000" baseline="-16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m2 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    </a:t>
              </a:r>
              <a:r>
                <a:rPr lang="en-US" altLang="zh-CN" sz="2000" dirty="0" err="1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a</a:t>
              </a:r>
              <a:r>
                <a:rPr lang="en-US" altLang="zh-CN" sz="2000" baseline="-16000" dirty="0" err="1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mn</a:t>
              </a:r>
              <a:endPara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9" name="Line 13">
              <a:extLst>
                <a:ext uri="{FF2B5EF4-FFF2-40B4-BE49-F238E27FC236}">
                  <a16:creationId xmlns:a16="http://schemas.microsoft.com/office/drawing/2014/main" id="{EA8DE747-E901-41FA-95CC-B2FD335206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85919" y="5239495"/>
              <a:ext cx="0" cy="12954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0" name="Line 14">
              <a:extLst>
                <a:ext uri="{FF2B5EF4-FFF2-40B4-BE49-F238E27FC236}">
                  <a16:creationId xmlns:a16="http://schemas.microsoft.com/office/drawing/2014/main" id="{1F977E88-1BB9-4B4F-82CA-BCF804E081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53125" y="5915731"/>
              <a:ext cx="0" cy="3048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" name="Line 15">
              <a:extLst>
                <a:ext uri="{FF2B5EF4-FFF2-40B4-BE49-F238E27FC236}">
                  <a16:creationId xmlns:a16="http://schemas.microsoft.com/office/drawing/2014/main" id="{1A33D4DA-8F96-47C0-8C41-F31C3BC889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52762" y="5915731"/>
              <a:ext cx="0" cy="3048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46092716-7A4C-4DA7-99D6-97FDDA0CC4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2499" y="5915731"/>
              <a:ext cx="0" cy="3048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3" name="Text Box 17">
              <a:extLst>
                <a:ext uri="{FF2B5EF4-FFF2-40B4-BE49-F238E27FC236}">
                  <a16:creationId xmlns:a16="http://schemas.microsoft.com/office/drawing/2014/main" id="{4EC9F858-73E8-4378-A8D2-4227E860E7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127007">
              <a:off x="6857233" y="4747790"/>
              <a:ext cx="309563" cy="525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zh-CN" sz="24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)</a:t>
              </a:r>
            </a:p>
          </p:txBody>
        </p:sp>
        <p:sp>
          <p:nvSpPr>
            <p:cNvPr id="34" name="Text Box 18">
              <a:extLst>
                <a:ext uri="{FF2B5EF4-FFF2-40B4-BE49-F238E27FC236}">
                  <a16:creationId xmlns:a16="http://schemas.microsoft.com/office/drawing/2014/main" id="{221EE3B4-EE07-45E5-BF8F-557E7DF160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127007">
              <a:off x="7647166" y="4745157"/>
              <a:ext cx="309563" cy="525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zh-CN" sz="24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)</a:t>
              </a:r>
            </a:p>
          </p:txBody>
        </p:sp>
        <p:sp>
          <p:nvSpPr>
            <p:cNvPr id="35" name="Text Box 19">
              <a:extLst>
                <a:ext uri="{FF2B5EF4-FFF2-40B4-BE49-F238E27FC236}">
                  <a16:creationId xmlns:a16="http://schemas.microsoft.com/office/drawing/2014/main" id="{739D1FAE-9CD7-4E3D-927E-1E535410B9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525656">
              <a:off x="7001950" y="6453986"/>
              <a:ext cx="301625" cy="453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)</a:t>
              </a:r>
            </a:p>
          </p:txBody>
        </p:sp>
        <p:sp>
          <p:nvSpPr>
            <p:cNvPr id="36" name="Text Box 20">
              <a:extLst>
                <a:ext uri="{FF2B5EF4-FFF2-40B4-BE49-F238E27FC236}">
                  <a16:creationId xmlns:a16="http://schemas.microsoft.com/office/drawing/2014/main" id="{2365D1C6-290B-4AF2-8325-D821505C80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525656">
              <a:off x="6564738" y="6453986"/>
              <a:ext cx="301625" cy="453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)</a:t>
              </a:r>
            </a:p>
          </p:txBody>
        </p:sp>
        <p:sp>
          <p:nvSpPr>
            <p:cNvPr id="37" name="Text Box 21">
              <a:extLst>
                <a:ext uri="{FF2B5EF4-FFF2-40B4-BE49-F238E27FC236}">
                  <a16:creationId xmlns:a16="http://schemas.microsoft.com/office/drawing/2014/main" id="{448519F5-000E-4719-B82A-67D63C4AEA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04997" y="5612999"/>
              <a:ext cx="887284" cy="452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A</a:t>
              </a:r>
              <a:r>
                <a:rPr lang="en-US" altLang="zh-CN" sz="2000" baseline="-16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m</a:t>
              </a:r>
              <a:r>
                <a:rPr lang="zh-CN" altLang="en-US" sz="2000" baseline="-16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*</a:t>
              </a:r>
              <a:r>
                <a:rPr lang="en-US" altLang="zh-CN" sz="2000" baseline="-16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n 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=</a:t>
              </a:r>
              <a:endParaRPr lang="en-US" altLang="zh-CN" sz="2000" baseline="-16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466942A3-5A20-4BFD-8408-C962990402B7}"/>
              </a:ext>
            </a:extLst>
          </p:cNvPr>
          <p:cNvSpPr txBox="1"/>
          <p:nvPr/>
        </p:nvSpPr>
        <p:spPr>
          <a:xfrm>
            <a:off x="2296205" y="4499464"/>
            <a:ext cx="2811755" cy="4171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由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个行向量组成，记作：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538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9" grpId="0"/>
      <p:bldP spid="13" grpId="0"/>
      <p:bldP spid="14" grpId="0" animBg="1"/>
      <p:bldP spid="14" grpId="1" animBg="1"/>
      <p:bldP spid="22" grpId="0" animBg="1"/>
      <p:bldP spid="4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3">
            <a:extLst>
              <a:ext uri="{FF2B5EF4-FFF2-40B4-BE49-F238E27FC236}">
                <a16:creationId xmlns:a16="http://schemas.microsoft.com/office/drawing/2014/main" id="{6ACB88DA-EBCA-4B83-812E-56D019A468C3}"/>
              </a:ext>
            </a:extLst>
          </p:cNvPr>
          <p:cNvSpPr>
            <a:spLocks/>
          </p:cNvSpPr>
          <p:nvPr/>
        </p:nvSpPr>
        <p:spPr bwMode="auto">
          <a:xfrm>
            <a:off x="2301601" y="4804991"/>
            <a:ext cx="152400" cy="1600200"/>
          </a:xfrm>
          <a:prstGeom prst="leftBracket">
            <a:avLst>
              <a:gd name="adj" fmla="val 875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2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" name="AutoShape 4">
            <a:extLst>
              <a:ext uri="{FF2B5EF4-FFF2-40B4-BE49-F238E27FC236}">
                <a16:creationId xmlns:a16="http://schemas.microsoft.com/office/drawing/2014/main" id="{D60C2A47-33D6-4B89-A196-337A0E98093B}"/>
              </a:ext>
            </a:extLst>
          </p:cNvPr>
          <p:cNvSpPr>
            <a:spLocks/>
          </p:cNvSpPr>
          <p:nvPr/>
        </p:nvSpPr>
        <p:spPr bwMode="auto">
          <a:xfrm>
            <a:off x="3825601" y="4804991"/>
            <a:ext cx="76200" cy="1600200"/>
          </a:xfrm>
          <a:prstGeom prst="rightBracket">
            <a:avLst>
              <a:gd name="adj" fmla="val 175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2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Text Box 5">
            <a:extLst>
              <a:ext uri="{FF2B5EF4-FFF2-40B4-BE49-F238E27FC236}">
                <a16:creationId xmlns:a16="http://schemas.microsoft.com/office/drawing/2014/main" id="{89C17360-DFFF-4F53-9D56-9A82B00261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7801" y="4657353"/>
            <a:ext cx="1676400" cy="1809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 b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en-US" altLang="zh-CN" sz="2200" b="1" baseline="-160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111  </a:t>
            </a:r>
            <a:r>
              <a:rPr lang="en-US" altLang="zh-CN" sz="2200" b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en-US" altLang="zh-CN" sz="2200" b="1" baseline="-160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112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 b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en-US" altLang="zh-CN" sz="2200" b="1" baseline="-160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121  </a:t>
            </a:r>
            <a:r>
              <a:rPr lang="en-US" altLang="zh-CN" sz="2200" b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en-US" altLang="zh-CN" sz="2200" b="1" baseline="-160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122</a:t>
            </a:r>
            <a:endParaRPr lang="en-US" altLang="zh-CN" sz="2200" b="1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 b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en-US" altLang="zh-CN" sz="2200" b="1" baseline="-160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131  </a:t>
            </a:r>
            <a:r>
              <a:rPr lang="en-US" altLang="zh-CN" sz="2200" b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en-US" altLang="zh-CN" sz="2200" b="1" baseline="-160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132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 b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en-US" altLang="zh-CN" sz="2200" b="1" baseline="-160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141  </a:t>
            </a:r>
            <a:r>
              <a:rPr lang="en-US" altLang="zh-CN" sz="2200" b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en-US" altLang="zh-CN" sz="2200" b="1" baseline="-160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142</a:t>
            </a:r>
          </a:p>
        </p:txBody>
      </p:sp>
      <p:sp>
        <p:nvSpPr>
          <p:cNvPr id="24" name="AutoShape 6">
            <a:extLst>
              <a:ext uri="{FF2B5EF4-FFF2-40B4-BE49-F238E27FC236}">
                <a16:creationId xmlns:a16="http://schemas.microsoft.com/office/drawing/2014/main" id="{9131AD4E-9EF5-484E-BBB8-6EF740ED3F7D}"/>
              </a:ext>
            </a:extLst>
          </p:cNvPr>
          <p:cNvSpPr>
            <a:spLocks/>
          </p:cNvSpPr>
          <p:nvPr/>
        </p:nvSpPr>
        <p:spPr bwMode="auto">
          <a:xfrm>
            <a:off x="4206601" y="4500191"/>
            <a:ext cx="152400" cy="1600200"/>
          </a:xfrm>
          <a:prstGeom prst="leftBracket">
            <a:avLst>
              <a:gd name="adj" fmla="val 875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2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" name="AutoShape 7">
            <a:extLst>
              <a:ext uri="{FF2B5EF4-FFF2-40B4-BE49-F238E27FC236}">
                <a16:creationId xmlns:a16="http://schemas.microsoft.com/office/drawing/2014/main" id="{76ADDF35-64B4-4810-9D34-BBC10660B103}"/>
              </a:ext>
            </a:extLst>
          </p:cNvPr>
          <p:cNvSpPr>
            <a:spLocks/>
          </p:cNvSpPr>
          <p:nvPr/>
        </p:nvSpPr>
        <p:spPr bwMode="auto">
          <a:xfrm>
            <a:off x="5730601" y="4500191"/>
            <a:ext cx="76200" cy="1600200"/>
          </a:xfrm>
          <a:prstGeom prst="rightBracket">
            <a:avLst>
              <a:gd name="adj" fmla="val 175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2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6" name="Text Box 8">
            <a:extLst>
              <a:ext uri="{FF2B5EF4-FFF2-40B4-BE49-F238E27FC236}">
                <a16:creationId xmlns:a16="http://schemas.microsoft.com/office/drawing/2014/main" id="{4B9C0B29-8939-4F04-AFB2-ECC2682CD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2801" y="4352553"/>
            <a:ext cx="1676400" cy="1809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 b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en-US" altLang="zh-CN" sz="2200" b="1" baseline="-160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211  </a:t>
            </a:r>
            <a:r>
              <a:rPr lang="en-US" altLang="zh-CN" sz="2200" b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en-US" altLang="zh-CN" sz="2200" b="1" baseline="-160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212</a:t>
            </a:r>
            <a:endParaRPr lang="en-US" altLang="zh-CN" sz="2200" b="1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 b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en-US" altLang="zh-CN" sz="2200" b="1" baseline="-160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221  </a:t>
            </a:r>
            <a:r>
              <a:rPr lang="en-US" altLang="zh-CN" sz="2200" b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en-US" altLang="zh-CN" sz="2200" b="1" baseline="-160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222</a:t>
            </a:r>
            <a:endParaRPr lang="en-US" altLang="zh-CN" sz="2200" b="1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 b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en-US" altLang="zh-CN" sz="2200" b="1" baseline="-160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231  </a:t>
            </a:r>
            <a:r>
              <a:rPr lang="en-US" altLang="zh-CN" sz="2200" b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en-US" altLang="zh-CN" sz="2200" b="1" baseline="-160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232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 b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en-US" altLang="zh-CN" sz="2200" b="1" baseline="-160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241  </a:t>
            </a:r>
            <a:r>
              <a:rPr lang="en-US" altLang="zh-CN" sz="2200" b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en-US" altLang="zh-CN" sz="2200" b="1" baseline="-160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242</a:t>
            </a:r>
          </a:p>
        </p:txBody>
      </p:sp>
      <p:sp>
        <p:nvSpPr>
          <p:cNvPr id="27" name="AutoShape 9">
            <a:extLst>
              <a:ext uri="{FF2B5EF4-FFF2-40B4-BE49-F238E27FC236}">
                <a16:creationId xmlns:a16="http://schemas.microsoft.com/office/drawing/2014/main" id="{DF2B78CF-BF6B-4A59-ADD6-48900D68A6C3}"/>
              </a:ext>
            </a:extLst>
          </p:cNvPr>
          <p:cNvSpPr>
            <a:spLocks/>
          </p:cNvSpPr>
          <p:nvPr/>
        </p:nvSpPr>
        <p:spPr bwMode="auto">
          <a:xfrm>
            <a:off x="6111601" y="4195391"/>
            <a:ext cx="152400" cy="1600200"/>
          </a:xfrm>
          <a:prstGeom prst="leftBracket">
            <a:avLst>
              <a:gd name="adj" fmla="val 875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2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" name="AutoShape 10">
            <a:extLst>
              <a:ext uri="{FF2B5EF4-FFF2-40B4-BE49-F238E27FC236}">
                <a16:creationId xmlns:a16="http://schemas.microsoft.com/office/drawing/2014/main" id="{C725E584-C49B-4F51-A49C-97C041EB6A4C}"/>
              </a:ext>
            </a:extLst>
          </p:cNvPr>
          <p:cNvSpPr>
            <a:spLocks/>
          </p:cNvSpPr>
          <p:nvPr/>
        </p:nvSpPr>
        <p:spPr bwMode="auto">
          <a:xfrm>
            <a:off x="7635601" y="4195391"/>
            <a:ext cx="76200" cy="1600200"/>
          </a:xfrm>
          <a:prstGeom prst="rightBracket">
            <a:avLst>
              <a:gd name="adj" fmla="val 175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2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9" name="Text Box 11">
            <a:extLst>
              <a:ext uri="{FF2B5EF4-FFF2-40B4-BE49-F238E27FC236}">
                <a16:creationId xmlns:a16="http://schemas.microsoft.com/office/drawing/2014/main" id="{812E5E27-1DE1-4AFA-8647-CB824D7DD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601" y="4047753"/>
            <a:ext cx="1524000" cy="1809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 b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en-US" altLang="zh-CN" sz="2200" b="1" baseline="-160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311  </a:t>
            </a:r>
            <a:r>
              <a:rPr lang="en-US" altLang="zh-CN" sz="2200" b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en-US" altLang="zh-CN" sz="2200" b="1" baseline="-160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312</a:t>
            </a:r>
            <a:endParaRPr lang="en-US" altLang="zh-CN" sz="2200" b="1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 b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en-US" altLang="zh-CN" sz="2200" b="1" baseline="-160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321  </a:t>
            </a:r>
            <a:r>
              <a:rPr lang="en-US" altLang="zh-CN" sz="2200" b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en-US" altLang="zh-CN" sz="2200" b="1" baseline="-160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322</a:t>
            </a:r>
            <a:endParaRPr lang="en-US" altLang="zh-CN" sz="2200" b="1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 b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en-US" altLang="zh-CN" sz="2200" b="1" baseline="-160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331  </a:t>
            </a:r>
            <a:r>
              <a:rPr lang="en-US" altLang="zh-CN" sz="2200" b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en-US" altLang="zh-CN" sz="2200" b="1" baseline="-160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332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 b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en-US" altLang="zh-CN" sz="2200" b="1" baseline="-160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341  </a:t>
            </a:r>
            <a:r>
              <a:rPr lang="en-US" altLang="zh-CN" sz="2200" b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en-US" altLang="zh-CN" sz="2200" b="1" baseline="-160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342</a:t>
            </a:r>
          </a:p>
        </p:txBody>
      </p:sp>
      <p:sp>
        <p:nvSpPr>
          <p:cNvPr id="30" name="Line 12">
            <a:extLst>
              <a:ext uri="{FF2B5EF4-FFF2-40B4-BE49-F238E27FC236}">
                <a16:creationId xmlns:a16="http://schemas.microsoft.com/office/drawing/2014/main" id="{EA6C2183-9189-410B-A96D-2C1AE933704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54001" y="4195391"/>
            <a:ext cx="3810000" cy="609600"/>
          </a:xfrm>
          <a:prstGeom prst="line">
            <a:avLst/>
          </a:prstGeom>
          <a:noFill/>
          <a:ln w="3175">
            <a:solidFill>
              <a:srgbClr val="00E4A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Line 13">
            <a:extLst>
              <a:ext uri="{FF2B5EF4-FFF2-40B4-BE49-F238E27FC236}">
                <a16:creationId xmlns:a16="http://schemas.microsoft.com/office/drawing/2014/main" id="{731CF6C2-7603-4732-A67C-495A02D5169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25601" y="4195391"/>
            <a:ext cx="3810000" cy="609600"/>
          </a:xfrm>
          <a:prstGeom prst="line">
            <a:avLst/>
          </a:prstGeom>
          <a:noFill/>
          <a:ln w="3175">
            <a:solidFill>
              <a:srgbClr val="00E4A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Line 14">
            <a:extLst>
              <a:ext uri="{FF2B5EF4-FFF2-40B4-BE49-F238E27FC236}">
                <a16:creationId xmlns:a16="http://schemas.microsoft.com/office/drawing/2014/main" id="{3F663392-F136-4E99-AD69-756B132D3B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54001" y="5795591"/>
            <a:ext cx="3810000" cy="609600"/>
          </a:xfrm>
          <a:prstGeom prst="line">
            <a:avLst/>
          </a:prstGeom>
          <a:noFill/>
          <a:ln w="3175">
            <a:solidFill>
              <a:srgbClr val="00E4A8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Line 15">
            <a:extLst>
              <a:ext uri="{FF2B5EF4-FFF2-40B4-BE49-F238E27FC236}">
                <a16:creationId xmlns:a16="http://schemas.microsoft.com/office/drawing/2014/main" id="{4DF1B39E-08BD-4DB0-A14A-51EBB74018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01801" y="5795591"/>
            <a:ext cx="3733800" cy="609600"/>
          </a:xfrm>
          <a:prstGeom prst="line">
            <a:avLst/>
          </a:prstGeom>
          <a:noFill/>
          <a:ln w="3175">
            <a:solidFill>
              <a:srgbClr val="00E4A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4" name="Text Box 16">
            <a:extLst>
              <a:ext uri="{FF2B5EF4-FFF2-40B4-BE49-F238E27FC236}">
                <a16:creationId xmlns:a16="http://schemas.microsoft.com/office/drawing/2014/main" id="{C3B28E9A-70FA-47D7-88C2-33389D275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7326" y="6319738"/>
            <a:ext cx="854075" cy="357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 b="1" baseline="-160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第</a:t>
            </a:r>
            <a:r>
              <a:rPr lang="zh-CN" altLang="zh-CN" sz="2200" b="1" baseline="-160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sz="2200" b="1" baseline="-160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页</a:t>
            </a:r>
          </a:p>
        </p:txBody>
      </p:sp>
      <p:sp>
        <p:nvSpPr>
          <p:cNvPr id="35" name="Text Box 17">
            <a:extLst>
              <a:ext uri="{FF2B5EF4-FFF2-40B4-BE49-F238E27FC236}">
                <a16:creationId xmlns:a16="http://schemas.microsoft.com/office/drawing/2014/main" id="{911197EE-B09E-4882-B59F-D4071A4EB9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126" y="6176591"/>
            <a:ext cx="854075" cy="357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 b="1" baseline="-160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第</a:t>
            </a:r>
            <a:r>
              <a:rPr lang="zh-CN" altLang="zh-CN" sz="2200" b="1" baseline="-160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sz="2200" b="1" baseline="-160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页</a:t>
            </a:r>
          </a:p>
        </p:txBody>
      </p:sp>
      <p:sp>
        <p:nvSpPr>
          <p:cNvPr id="36" name="Text Box 18">
            <a:extLst>
              <a:ext uri="{FF2B5EF4-FFF2-40B4-BE49-F238E27FC236}">
                <a16:creationId xmlns:a16="http://schemas.microsoft.com/office/drawing/2014/main" id="{373E1C47-8BF5-46EC-8962-D37C898DEB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8801" y="5871791"/>
            <a:ext cx="854075" cy="357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 b="1" baseline="-160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第</a:t>
            </a:r>
            <a:r>
              <a:rPr lang="zh-CN" altLang="zh-CN" sz="2200" b="1" baseline="-160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zh-CN" altLang="en-US" sz="2200" b="1" baseline="-160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页</a:t>
            </a:r>
          </a:p>
        </p:txBody>
      </p:sp>
      <p:sp>
        <p:nvSpPr>
          <p:cNvPr id="37" name="Text Box 19">
            <a:extLst>
              <a:ext uri="{FF2B5EF4-FFF2-40B4-BE49-F238E27FC236}">
                <a16:creationId xmlns:a16="http://schemas.microsoft.com/office/drawing/2014/main" id="{267B9562-0653-483E-87F1-DE8716BCA2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2401" y="5419353"/>
            <a:ext cx="1143000" cy="488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 b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en-US" altLang="zh-CN" sz="2200" b="1" baseline="-160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3*4*2 </a:t>
            </a:r>
            <a:r>
              <a:rPr lang="en-US" altLang="zh-CN" sz="2200" b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=</a:t>
            </a:r>
            <a:endParaRPr lang="en-US" altLang="zh-CN" sz="2200" b="1" baseline="-1600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 Box 20">
                <a:extLst>
                  <a:ext uri="{FF2B5EF4-FFF2-40B4-BE49-F238E27FC236}">
                    <a16:creationId xmlns:a16="http://schemas.microsoft.com/office/drawing/2014/main" id="{3E1EE251-6871-4F9C-BE6B-CDF68593C5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23849" y="3546634"/>
                <a:ext cx="10323010" cy="7766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285750" indent="-285750" fontAlgn="base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0000"/>
                  </a:buClr>
                  <a:buSzTx/>
                  <a:buFont typeface="Wingdings" panose="05000000000000000000" pitchFamily="2" charset="2"/>
                  <a:buChar char="u"/>
                </a:pPr>
                <a:r>
                  <a:rPr lang="zh-CN" altLang="en-US" sz="1800" b="1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三维数组是一个定长线性表</a:t>
                </a:r>
                <a:r>
                  <a:rPr lang="zh-CN" altLang="zh-CN" sz="1800" b="1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(</a:t>
                </a:r>
                <a14:m>
                  <m:oMath xmlns:m="http://schemas.openxmlformats.org/officeDocument/2006/math">
                    <m:r>
                      <a:rPr lang="zh-CN" altLang="en-US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+mn-ea"/>
                        <a:sym typeface="+mn-lt"/>
                      </a:rPr>
                      <m:t>𝜷</m:t>
                    </m:r>
                  </m:oMath>
                </a14:m>
                <a:r>
                  <a:rPr lang="zh-CN" altLang="zh-CN" sz="1800" b="1" baseline="-25000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1</a:t>
                </a:r>
                <a:r>
                  <a:rPr lang="zh-CN" altLang="zh-CN" sz="1800" b="1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,</a:t>
                </a:r>
                <a14:m>
                  <m:oMath xmlns:m="http://schemas.openxmlformats.org/officeDocument/2006/math">
                    <m:r>
                      <a:rPr lang="zh-CN" altLang="en-US" sz="1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𝜷</m:t>
                    </m:r>
                  </m:oMath>
                </a14:m>
                <a:r>
                  <a:rPr lang="zh-CN" altLang="zh-CN" sz="1800" b="1" baseline="-25000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2</a:t>
                </a:r>
                <a:r>
                  <a:rPr lang="zh-CN" altLang="zh-CN" sz="1800" b="1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,...,</a:t>
                </a:r>
                <a14:m>
                  <m:oMath xmlns:m="http://schemas.openxmlformats.org/officeDocument/2006/math">
                    <m:r>
                      <a:rPr lang="zh-CN" altLang="en-US" sz="1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𝜷</m:t>
                    </m:r>
                  </m:oMath>
                </a14:m>
                <a:r>
                  <a:rPr lang="en-US" altLang="zh-CN" sz="1800" b="1" baseline="-25000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p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)</a:t>
                </a:r>
                <a:r>
                  <a:rPr lang="zh-CN" altLang="en-US" sz="1800" b="1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。</a:t>
                </a:r>
                <a:r>
                  <a:rPr lang="zh-CN" altLang="en-US" sz="1800" b="1" dirty="0">
                    <a:solidFill>
                      <a:srgbClr val="000000"/>
                    </a:solidFill>
                    <a:latin typeface="Times New Roman"/>
                    <a:ea typeface="微软雅黑"/>
                    <a:cs typeface="+mn-ea"/>
                    <a:sym typeface="+mn-lt"/>
                  </a:rPr>
                  <a:t>其中</a:t>
                </a:r>
                <a:r>
                  <a:rPr lang="zh-CN" altLang="zh-CN" sz="1800" b="1" dirty="0">
                    <a:solidFill>
                      <a:srgbClr val="000000"/>
                    </a:solidFill>
                    <a:latin typeface="Times New Roman"/>
                    <a:ea typeface="微软雅黑"/>
                    <a:cs typeface="+mn-ea"/>
                    <a:sym typeface="+mn-lt"/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zh-CN" sz="18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 </m:t>
                    </m:r>
                    <m:r>
                      <a:rPr lang="zh-CN" altLang="en-US" sz="1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𝜷</m:t>
                    </m:r>
                  </m:oMath>
                </a14:m>
                <a:r>
                  <a:rPr lang="en-US" altLang="zh-CN" sz="1800" b="1" baseline="-25000" dirty="0">
                    <a:solidFill>
                      <a:srgbClr val="000000"/>
                    </a:solidFill>
                    <a:latin typeface="Times New Roman"/>
                    <a:ea typeface="微软雅黑"/>
                    <a:cs typeface="+mn-ea"/>
                    <a:sym typeface="+mn-lt"/>
                  </a:rPr>
                  <a:t>k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/>
                    <a:ea typeface="微软雅黑"/>
                    <a:cs typeface="+mn-ea"/>
                    <a:sym typeface="+mn-lt"/>
                  </a:rPr>
                  <a:t>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zh-CN" altLang="en-US" sz="1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𝜶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1800" b="1" dirty="0">
                    <a:solidFill>
                      <a:srgbClr val="000000"/>
                    </a:solidFill>
                    <a:latin typeface="Times New Roman"/>
                    <a:ea typeface="微软雅黑"/>
                    <a:cs typeface="+mn-ea"/>
                    <a:sym typeface="+mn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zh-CN" altLang="en-US" sz="1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𝜶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sz="1800" b="1" dirty="0">
                    <a:solidFill>
                      <a:srgbClr val="000000"/>
                    </a:solidFill>
                    <a:latin typeface="Times New Roman"/>
                    <a:ea typeface="微软雅黑"/>
                    <a:cs typeface="+mn-ea"/>
                    <a:sym typeface="+mn-lt"/>
                  </a:rPr>
                  <a:t>,...,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zh-CN" altLang="en-US" sz="1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𝜶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altLang="zh-CN" sz="1800" b="1" dirty="0">
                    <a:solidFill>
                      <a:srgbClr val="000000"/>
                    </a:solidFill>
                    <a:latin typeface="Times New Roman"/>
                    <a:ea typeface="微软雅黑"/>
                    <a:cs typeface="+mn-ea"/>
                    <a:sym typeface="+mn-lt"/>
                  </a:rPr>
                  <a:t>)</a:t>
                </a:r>
                <a:r>
                  <a:rPr lang="zh-CN" altLang="en-US" sz="1800" b="1" dirty="0">
                    <a:solidFill>
                      <a:srgbClr val="000000"/>
                    </a:solidFill>
                    <a:latin typeface="Times New Roman"/>
                    <a:ea typeface="微软雅黑"/>
                    <a:cs typeface="+mn-ea"/>
                    <a:sym typeface="+mn-lt"/>
                  </a:rPr>
                  <a:t>为定长二维数组，</a:t>
                </a:r>
                <a:r>
                  <a:rPr lang="zh-CN" altLang="zh-CN" sz="1800" b="1" dirty="0">
                    <a:solidFill>
                      <a:srgbClr val="000000"/>
                    </a:solidFill>
                    <a:latin typeface="Times New Roman"/>
                    <a:ea typeface="微软雅黑"/>
                    <a:cs typeface="+mn-ea"/>
                    <a:sym typeface="+mn-lt"/>
                  </a:rPr>
                  <a:t>1≤</a:t>
                </a:r>
                <a:r>
                  <a:rPr lang="en-US" altLang="zh-CN" sz="1800" b="1" dirty="0" err="1">
                    <a:solidFill>
                      <a:srgbClr val="000000"/>
                    </a:solidFill>
                    <a:latin typeface="Times New Roman"/>
                    <a:ea typeface="微软雅黑"/>
                    <a:cs typeface="+mn-ea"/>
                    <a:sym typeface="+mn-lt"/>
                  </a:rPr>
                  <a:t>k≤p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/>
                    <a:ea typeface="微软雅黑"/>
                    <a:cs typeface="+mn-ea"/>
                    <a:sym typeface="+mn-lt"/>
                  </a:rPr>
                  <a:t> </a:t>
                </a:r>
                <a:endParaRPr lang="zh-CN" altLang="en-US" sz="1800" b="1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  <a:p>
                <a:pPr fontAlgn="base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zh-CN" altLang="en-US" sz="1800" b="1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     </a:t>
                </a:r>
                <a:endParaRPr lang="en-US" altLang="zh-CN" sz="1800" b="1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38" name="Text Box 20">
                <a:extLst>
                  <a:ext uri="{FF2B5EF4-FFF2-40B4-BE49-F238E27FC236}">
                    <a16:creationId xmlns:a16="http://schemas.microsoft.com/office/drawing/2014/main" id="{3E1EE251-6871-4F9C-BE6B-CDF68593C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3849" y="3546634"/>
                <a:ext cx="10323010" cy="776623"/>
              </a:xfrm>
              <a:prstGeom prst="rect">
                <a:avLst/>
              </a:prstGeom>
              <a:blipFill>
                <a:blip r:embed="rId3"/>
                <a:stretch>
                  <a:fillRect l="-3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>
            <a:extLst>
              <a:ext uri="{FF2B5EF4-FFF2-40B4-BE49-F238E27FC236}">
                <a16:creationId xmlns:a16="http://schemas.microsoft.com/office/drawing/2014/main" id="{6389070D-5EB9-4EC6-8275-B53C444D4325}"/>
              </a:ext>
            </a:extLst>
          </p:cNvPr>
          <p:cNvSpPr txBox="1"/>
          <p:nvPr/>
        </p:nvSpPr>
        <p:spPr>
          <a:xfrm>
            <a:off x="1107571" y="3988920"/>
            <a:ext cx="69845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例  三维数组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A[1..3,1..4,1..2], p=3, m=4, n=2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01AE22A-E163-4690-8CB4-B55D8E411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cs typeface="+mn-ea"/>
                <a:sym typeface="+mn-lt"/>
              </a:rPr>
              <a:t>5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8510D93-D1C7-4B28-A7B2-49E19522D705}"/>
              </a:ext>
            </a:extLst>
          </p:cNvPr>
          <p:cNvSpPr txBox="1"/>
          <p:nvPr/>
        </p:nvSpPr>
        <p:spPr>
          <a:xfrm>
            <a:off x="823849" y="192747"/>
            <a:ext cx="6094476" cy="417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u"/>
            </a:pPr>
            <a:r>
              <a:rPr lang="zh-CN" altLang="en-US" sz="1800" b="1" dirty="0">
                <a:solidFill>
                  <a:srgbClr val="000000"/>
                </a:solidFill>
                <a:cs typeface="+mn-ea"/>
                <a:sym typeface="+mn-lt"/>
              </a:rPr>
              <a:t>二维数组中的每一个数据元素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a</a:t>
            </a:r>
            <a:r>
              <a:rPr lang="en-US" altLang="zh-CN" b="1" baseline="-25000" dirty="0">
                <a:solidFill>
                  <a:srgbClr val="000000"/>
                </a:solidFill>
                <a:cs typeface="+mn-ea"/>
                <a:sym typeface="+mn-lt"/>
              </a:rPr>
              <a:t>ij</a:t>
            </a:r>
            <a:r>
              <a:rPr lang="zh-CN" altLang="en-US" b="1" dirty="0">
                <a:solidFill>
                  <a:srgbClr val="000000"/>
                </a:solidFill>
                <a:cs typeface="+mn-ea"/>
                <a:sym typeface="+mn-lt"/>
              </a:rPr>
              <a:t>有两个方向上的关系</a:t>
            </a:r>
            <a:endParaRPr lang="zh-CN" altLang="en-US" sz="1800" b="1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7A7D61C0-B561-478E-8ACD-90F20E77C9C4}"/>
              </a:ext>
            </a:extLst>
          </p:cNvPr>
          <p:cNvGrpSpPr/>
          <p:nvPr/>
        </p:nvGrpSpPr>
        <p:grpSpPr>
          <a:xfrm>
            <a:off x="1348644" y="1070859"/>
            <a:ext cx="2861678" cy="1653786"/>
            <a:chOff x="2473078" y="1779147"/>
            <a:chExt cx="2861678" cy="1653786"/>
          </a:xfrm>
        </p:grpSpPr>
        <p:sp>
          <p:nvSpPr>
            <p:cNvPr id="41" name="AutoShape 3">
              <a:extLst>
                <a:ext uri="{FF2B5EF4-FFF2-40B4-BE49-F238E27FC236}">
                  <a16:creationId xmlns:a16="http://schemas.microsoft.com/office/drawing/2014/main" id="{F5B97874-8F31-4299-A734-930CDCB7F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835" y="1945375"/>
              <a:ext cx="45719" cy="1350306"/>
            </a:xfrm>
            <a:prstGeom prst="leftBracket">
              <a:avLst>
                <a:gd name="adj" fmla="val 191667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altLang="zh-CN" sz="2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3" name="AutoShape 4">
              <a:extLst>
                <a:ext uri="{FF2B5EF4-FFF2-40B4-BE49-F238E27FC236}">
                  <a16:creationId xmlns:a16="http://schemas.microsoft.com/office/drawing/2014/main" id="{B261A4E3-ECB8-42A6-AEFA-0843255E5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4586" y="1945375"/>
              <a:ext cx="90170" cy="1350306"/>
            </a:xfrm>
            <a:prstGeom prst="rightBracket">
              <a:avLst>
                <a:gd name="adj" fmla="val 191667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altLang="zh-CN" sz="2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4" name="Text Box 5">
              <a:extLst>
                <a:ext uri="{FF2B5EF4-FFF2-40B4-BE49-F238E27FC236}">
                  <a16:creationId xmlns:a16="http://schemas.microsoft.com/office/drawing/2014/main" id="{1DCE3B39-1E64-4665-AE0E-C2280E783E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5955" y="1779147"/>
              <a:ext cx="2038801" cy="1653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( 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a</a:t>
              </a:r>
              <a:r>
                <a:rPr lang="en-US" altLang="zh-CN" sz="2000" baseline="-16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11 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a</a:t>
              </a:r>
              <a:r>
                <a:rPr lang="en-US" altLang="zh-CN" sz="2000" baseline="-16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12  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... a</a:t>
              </a:r>
              <a:r>
                <a:rPr lang="en-US" altLang="zh-CN" sz="2000" baseline="-16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1n  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)</a:t>
              </a:r>
            </a:p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( a</a:t>
              </a:r>
              <a:r>
                <a:rPr lang="en-US" altLang="zh-CN" sz="2000" baseline="-16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21 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a</a:t>
              </a:r>
              <a:r>
                <a:rPr lang="en-US" altLang="zh-CN" sz="2000" baseline="-16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22  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... a</a:t>
              </a:r>
              <a:r>
                <a:rPr lang="en-US" altLang="zh-CN" sz="2000" baseline="-16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2n  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)</a:t>
              </a:r>
            </a:p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   ............</a:t>
              </a:r>
            </a:p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( a</a:t>
              </a:r>
              <a:r>
                <a:rPr lang="en-US" altLang="zh-CN" sz="2000" baseline="-16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m1 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a</a:t>
              </a:r>
              <a:r>
                <a:rPr lang="en-US" altLang="zh-CN" sz="2000" baseline="-16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m2  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... </a:t>
              </a:r>
              <a:r>
                <a:rPr lang="en-US" altLang="zh-CN" sz="2000" dirty="0" err="1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a</a:t>
              </a:r>
              <a:r>
                <a:rPr lang="en-US" altLang="zh-CN" sz="2000" baseline="-16000" dirty="0" err="1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mn</a:t>
              </a:r>
              <a:r>
                <a:rPr lang="en-US" altLang="zh-CN" sz="2000" baseline="-16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 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)</a:t>
              </a:r>
            </a:p>
          </p:txBody>
        </p:sp>
        <p:sp>
          <p:nvSpPr>
            <p:cNvPr id="45" name="Text Box 6">
              <a:extLst>
                <a:ext uri="{FF2B5EF4-FFF2-40B4-BE49-F238E27FC236}">
                  <a16:creationId xmlns:a16="http://schemas.microsoft.com/office/drawing/2014/main" id="{F940B7A6-D0FD-4B44-9B67-564469E5F8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3078" y="2393138"/>
              <a:ext cx="914400" cy="452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A</a:t>
              </a:r>
              <a:r>
                <a:rPr lang="en-US" altLang="zh-CN" sz="2000" baseline="-16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m*n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=</a:t>
              </a:r>
              <a:endParaRPr lang="en-US" altLang="zh-CN" sz="2000" baseline="-16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43505F6E-A262-4E12-8B4D-7096A3AE6C49}"/>
              </a:ext>
            </a:extLst>
          </p:cNvPr>
          <p:cNvSpPr txBox="1"/>
          <p:nvPr/>
        </p:nvSpPr>
        <p:spPr>
          <a:xfrm>
            <a:off x="2504885" y="668990"/>
            <a:ext cx="1403269" cy="4171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行关系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5B841252-6292-41CD-AAEE-A7A355629CE6}"/>
              </a:ext>
            </a:extLst>
          </p:cNvPr>
          <p:cNvSpPr txBox="1"/>
          <p:nvPr/>
        </p:nvSpPr>
        <p:spPr>
          <a:xfrm>
            <a:off x="1755675" y="2860373"/>
            <a:ext cx="3099774" cy="701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</a:pPr>
            <a:r>
              <a:rPr lang="zh-CN" altLang="en-US" sz="1600" dirty="0">
                <a:solidFill>
                  <a:srgbClr val="000000"/>
                </a:solidFill>
                <a:cs typeface="+mn-ea"/>
                <a:sym typeface="+mn-lt"/>
              </a:rPr>
              <a:t>数据元素</a:t>
            </a:r>
            <a:r>
              <a:rPr lang="en-US" altLang="zh-CN" sz="1600" dirty="0">
                <a:solidFill>
                  <a:srgbClr val="000000"/>
                </a:solidFill>
                <a:cs typeface="+mn-ea"/>
                <a:sym typeface="+mn-lt"/>
              </a:rPr>
              <a:t>a</a:t>
            </a:r>
            <a:r>
              <a:rPr lang="en-US" altLang="zh-CN" sz="1600" baseline="-25000" dirty="0">
                <a:solidFill>
                  <a:srgbClr val="000000"/>
                </a:solidFill>
                <a:cs typeface="+mn-ea"/>
                <a:sym typeface="+mn-lt"/>
              </a:rPr>
              <a:t>ij</a:t>
            </a:r>
            <a:r>
              <a:rPr lang="zh-CN" altLang="en-US" sz="1600" dirty="0">
                <a:solidFill>
                  <a:srgbClr val="000000"/>
                </a:solidFill>
                <a:cs typeface="+mn-ea"/>
                <a:sym typeface="+mn-lt"/>
              </a:rPr>
              <a:t>在第</a:t>
            </a:r>
            <a:r>
              <a:rPr lang="en-US" altLang="zh-CN" sz="1600" dirty="0" err="1">
                <a:solidFill>
                  <a:srgbClr val="000000"/>
                </a:solidFill>
                <a:cs typeface="+mn-ea"/>
                <a:sym typeface="+mn-lt"/>
              </a:rPr>
              <a:t>i</a:t>
            </a:r>
            <a:r>
              <a:rPr lang="zh-CN" altLang="en-US" sz="1600" dirty="0">
                <a:solidFill>
                  <a:srgbClr val="000000"/>
                </a:solidFill>
                <a:cs typeface="+mn-ea"/>
                <a:sym typeface="+mn-lt"/>
              </a:rPr>
              <a:t>行中大多有</a:t>
            </a:r>
            <a:endParaRPr lang="en-US" altLang="zh-CN" sz="1600" dirty="0">
              <a:solidFill>
                <a:srgbClr val="000000"/>
              </a:solidFill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</a:pPr>
            <a:r>
              <a:rPr lang="zh-CN" altLang="en-US" sz="1600" dirty="0">
                <a:solidFill>
                  <a:srgbClr val="000000"/>
                </a:solidFill>
                <a:cs typeface="+mn-ea"/>
                <a:sym typeface="+mn-lt"/>
              </a:rPr>
              <a:t>其直接前驱或直接后继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3562222-F177-4AC5-BE85-CAEAE46B5947}"/>
              </a:ext>
            </a:extLst>
          </p:cNvPr>
          <p:cNvSpPr txBox="1"/>
          <p:nvPr/>
        </p:nvSpPr>
        <p:spPr>
          <a:xfrm>
            <a:off x="6165661" y="623207"/>
            <a:ext cx="1403269" cy="4171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列关系</a:t>
            </a: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B6F7D0D-C47A-4EF7-98EB-CB7519F78A4C}"/>
              </a:ext>
            </a:extLst>
          </p:cNvPr>
          <p:cNvGrpSpPr/>
          <p:nvPr/>
        </p:nvGrpSpPr>
        <p:grpSpPr>
          <a:xfrm>
            <a:off x="4949751" y="1065461"/>
            <a:ext cx="2982679" cy="1913459"/>
            <a:chOff x="5304997" y="4853204"/>
            <a:chExt cx="3083788" cy="1978323"/>
          </a:xfrm>
        </p:grpSpPr>
        <p:sp>
          <p:nvSpPr>
            <p:cNvPr id="51" name="Text Box 8">
              <a:extLst>
                <a:ext uri="{FF2B5EF4-FFF2-40B4-BE49-F238E27FC236}">
                  <a16:creationId xmlns:a16="http://schemas.microsoft.com/office/drawing/2014/main" id="{D5B42A80-8E1F-4065-A487-D2E9694A48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525656">
              <a:off x="7751436" y="6453986"/>
              <a:ext cx="301625" cy="453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)</a:t>
              </a:r>
            </a:p>
          </p:txBody>
        </p:sp>
        <p:sp>
          <p:nvSpPr>
            <p:cNvPr id="52" name="Text Box 9">
              <a:extLst>
                <a:ext uri="{FF2B5EF4-FFF2-40B4-BE49-F238E27FC236}">
                  <a16:creationId xmlns:a16="http://schemas.microsoft.com/office/drawing/2014/main" id="{E21E77B4-FA6D-4C11-A1F0-DE21D064AF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127007">
              <a:off x="6435310" y="4747792"/>
              <a:ext cx="309563" cy="525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zh-CN" sz="24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)</a:t>
              </a:r>
            </a:p>
          </p:txBody>
        </p:sp>
        <p:sp>
          <p:nvSpPr>
            <p:cNvPr id="53" name="AutoShape 10">
              <a:extLst>
                <a:ext uri="{FF2B5EF4-FFF2-40B4-BE49-F238E27FC236}">
                  <a16:creationId xmlns:a16="http://schemas.microsoft.com/office/drawing/2014/main" id="{8BE9B935-9831-4D19-B2E1-D0AE2A62E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5502" y="4984603"/>
              <a:ext cx="80975" cy="1724358"/>
            </a:xfrm>
            <a:prstGeom prst="leftBracket">
              <a:avLst>
                <a:gd name="adj" fmla="val 192308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altLang="zh-CN" sz="2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4" name="AutoShape 11">
              <a:extLst>
                <a:ext uri="{FF2B5EF4-FFF2-40B4-BE49-F238E27FC236}">
                  <a16:creationId xmlns:a16="http://schemas.microsoft.com/office/drawing/2014/main" id="{A38775C4-FAAA-4EE8-B470-D4EDA67D2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8577" y="4984603"/>
              <a:ext cx="45719" cy="1724358"/>
            </a:xfrm>
            <a:prstGeom prst="rightBracket">
              <a:avLst>
                <a:gd name="adj" fmla="val 216667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altLang="zh-CN" sz="24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5" name="Text Box 12">
              <a:extLst>
                <a:ext uri="{FF2B5EF4-FFF2-40B4-BE49-F238E27FC236}">
                  <a16:creationId xmlns:a16="http://schemas.microsoft.com/office/drawing/2014/main" id="{E705D882-5531-4633-9A4E-00AA2AE376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68210" y="5058521"/>
              <a:ext cx="2020575" cy="1561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a</a:t>
              </a:r>
              <a:r>
                <a:rPr lang="en-US" altLang="zh-CN" sz="2000" baseline="-16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11  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 a</a:t>
              </a:r>
              <a:r>
                <a:rPr lang="en-US" altLang="zh-CN" sz="2000" baseline="-16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12 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     a</a:t>
              </a:r>
              <a:r>
                <a:rPr lang="en-US" altLang="zh-CN" sz="2000" baseline="-16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1n</a:t>
              </a:r>
              <a:endPara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a</a:t>
              </a:r>
              <a:r>
                <a:rPr lang="en-US" altLang="zh-CN" sz="2000" baseline="-16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21  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 a</a:t>
              </a:r>
              <a:r>
                <a:rPr lang="en-US" altLang="zh-CN" sz="2000" baseline="-16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22 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     a</a:t>
              </a:r>
              <a:r>
                <a:rPr lang="en-US" altLang="zh-CN" sz="2000" baseline="-16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2n</a:t>
              </a:r>
              <a:endPara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</a:p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a</a:t>
              </a:r>
              <a:r>
                <a:rPr lang="en-US" altLang="zh-CN" sz="2000" baseline="-16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m1   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a</a:t>
              </a:r>
              <a:r>
                <a:rPr lang="en-US" altLang="zh-CN" sz="2000" baseline="-16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m2 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    </a:t>
              </a:r>
              <a:r>
                <a:rPr lang="en-US" altLang="zh-CN" sz="2000" dirty="0" err="1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a</a:t>
              </a:r>
              <a:r>
                <a:rPr lang="en-US" altLang="zh-CN" sz="2000" baseline="-16000" dirty="0" err="1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mn</a:t>
              </a:r>
              <a:endPara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6" name="Line 13">
              <a:extLst>
                <a:ext uri="{FF2B5EF4-FFF2-40B4-BE49-F238E27FC236}">
                  <a16:creationId xmlns:a16="http://schemas.microsoft.com/office/drawing/2014/main" id="{CF1665BD-DABF-4287-B12E-C34BD85934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85919" y="5239495"/>
              <a:ext cx="0" cy="12954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Line 14">
              <a:extLst>
                <a:ext uri="{FF2B5EF4-FFF2-40B4-BE49-F238E27FC236}">
                  <a16:creationId xmlns:a16="http://schemas.microsoft.com/office/drawing/2014/main" id="{2B6B0A66-871B-4F93-BFD2-788F799172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53125" y="5915731"/>
              <a:ext cx="0" cy="3048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8" name="Line 15">
              <a:extLst>
                <a:ext uri="{FF2B5EF4-FFF2-40B4-BE49-F238E27FC236}">
                  <a16:creationId xmlns:a16="http://schemas.microsoft.com/office/drawing/2014/main" id="{D3C59C21-A651-4C22-AAAC-9CB5C7A84D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52762" y="5915731"/>
              <a:ext cx="0" cy="3048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9" name="Line 16">
              <a:extLst>
                <a:ext uri="{FF2B5EF4-FFF2-40B4-BE49-F238E27FC236}">
                  <a16:creationId xmlns:a16="http://schemas.microsoft.com/office/drawing/2014/main" id="{2763CA4B-D3E7-4B8E-84D0-D4CD818C35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2499" y="5915731"/>
              <a:ext cx="0" cy="3048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0" name="Text Box 17">
              <a:extLst>
                <a:ext uri="{FF2B5EF4-FFF2-40B4-BE49-F238E27FC236}">
                  <a16:creationId xmlns:a16="http://schemas.microsoft.com/office/drawing/2014/main" id="{3145C7E4-9254-40BE-9288-FE7A9575BB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127007">
              <a:off x="6857233" y="4747790"/>
              <a:ext cx="309563" cy="525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zh-CN" sz="24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)</a:t>
              </a:r>
            </a:p>
          </p:txBody>
        </p:sp>
        <p:sp>
          <p:nvSpPr>
            <p:cNvPr id="61" name="Text Box 18">
              <a:extLst>
                <a:ext uri="{FF2B5EF4-FFF2-40B4-BE49-F238E27FC236}">
                  <a16:creationId xmlns:a16="http://schemas.microsoft.com/office/drawing/2014/main" id="{7F5BF64D-87E7-4FA2-852C-A16F6C54AE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127007">
              <a:off x="7647166" y="4745157"/>
              <a:ext cx="309563" cy="525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zh-CN" sz="24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)</a:t>
              </a:r>
            </a:p>
          </p:txBody>
        </p:sp>
        <p:sp>
          <p:nvSpPr>
            <p:cNvPr id="62" name="Text Box 19">
              <a:extLst>
                <a:ext uri="{FF2B5EF4-FFF2-40B4-BE49-F238E27FC236}">
                  <a16:creationId xmlns:a16="http://schemas.microsoft.com/office/drawing/2014/main" id="{6921794A-582C-486D-BD80-DAC2FA9832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525656">
              <a:off x="7001950" y="6453986"/>
              <a:ext cx="301625" cy="453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)</a:t>
              </a:r>
            </a:p>
          </p:txBody>
        </p:sp>
        <p:sp>
          <p:nvSpPr>
            <p:cNvPr id="63" name="Text Box 20">
              <a:extLst>
                <a:ext uri="{FF2B5EF4-FFF2-40B4-BE49-F238E27FC236}">
                  <a16:creationId xmlns:a16="http://schemas.microsoft.com/office/drawing/2014/main" id="{51F3C7A7-F711-4E28-B697-33FA14C89A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525656">
              <a:off x="6564738" y="6453986"/>
              <a:ext cx="301625" cy="453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)</a:t>
              </a:r>
            </a:p>
          </p:txBody>
        </p:sp>
        <p:sp>
          <p:nvSpPr>
            <p:cNvPr id="64" name="Text Box 21">
              <a:extLst>
                <a:ext uri="{FF2B5EF4-FFF2-40B4-BE49-F238E27FC236}">
                  <a16:creationId xmlns:a16="http://schemas.microsoft.com/office/drawing/2014/main" id="{4D33D6F5-16E9-4721-BB4A-CE4A4CB55F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04997" y="5612999"/>
              <a:ext cx="887284" cy="452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dirty="0" err="1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A</a:t>
              </a:r>
              <a:r>
                <a:rPr lang="en-US" altLang="zh-CN" sz="2000" baseline="-16000" dirty="0" err="1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mxn</a:t>
              </a:r>
              <a:r>
                <a:rPr lang="en-US" altLang="zh-CN" sz="2000" baseline="-16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=</a:t>
              </a:r>
              <a:endParaRPr lang="en-US" altLang="zh-CN" sz="2000" baseline="-16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65" name="文本框 64">
            <a:extLst>
              <a:ext uri="{FF2B5EF4-FFF2-40B4-BE49-F238E27FC236}">
                <a16:creationId xmlns:a16="http://schemas.microsoft.com/office/drawing/2014/main" id="{94C5518C-00BF-448F-B481-9F4DC31E1816}"/>
              </a:ext>
            </a:extLst>
          </p:cNvPr>
          <p:cNvSpPr txBox="1"/>
          <p:nvPr/>
        </p:nvSpPr>
        <p:spPr>
          <a:xfrm>
            <a:off x="5575853" y="2860373"/>
            <a:ext cx="3099774" cy="701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</a:pPr>
            <a:r>
              <a:rPr lang="zh-CN" altLang="en-US" sz="1600" dirty="0">
                <a:solidFill>
                  <a:srgbClr val="000000"/>
                </a:solidFill>
                <a:cs typeface="+mn-ea"/>
                <a:sym typeface="+mn-lt"/>
              </a:rPr>
              <a:t>数据元素</a:t>
            </a:r>
            <a:r>
              <a:rPr lang="en-US" altLang="zh-CN" sz="1600" dirty="0">
                <a:solidFill>
                  <a:srgbClr val="000000"/>
                </a:solidFill>
                <a:cs typeface="+mn-ea"/>
                <a:sym typeface="+mn-lt"/>
              </a:rPr>
              <a:t>a</a:t>
            </a:r>
            <a:r>
              <a:rPr lang="en-US" altLang="zh-CN" sz="1600" baseline="-25000" dirty="0">
                <a:solidFill>
                  <a:srgbClr val="000000"/>
                </a:solidFill>
                <a:cs typeface="+mn-ea"/>
                <a:sym typeface="+mn-lt"/>
              </a:rPr>
              <a:t>ij</a:t>
            </a:r>
            <a:r>
              <a:rPr lang="zh-CN" altLang="en-US" sz="1600" dirty="0">
                <a:solidFill>
                  <a:srgbClr val="000000"/>
                </a:solidFill>
                <a:cs typeface="+mn-ea"/>
                <a:sym typeface="+mn-lt"/>
              </a:rPr>
              <a:t>在第</a:t>
            </a:r>
            <a:r>
              <a:rPr lang="en-US" altLang="zh-CN" sz="1600" dirty="0">
                <a:solidFill>
                  <a:srgbClr val="000000"/>
                </a:solidFill>
                <a:cs typeface="+mn-ea"/>
                <a:sym typeface="+mn-lt"/>
              </a:rPr>
              <a:t>j</a:t>
            </a:r>
            <a:r>
              <a:rPr lang="zh-CN" altLang="en-US" sz="1600" dirty="0">
                <a:solidFill>
                  <a:srgbClr val="000000"/>
                </a:solidFill>
                <a:cs typeface="+mn-ea"/>
                <a:sym typeface="+mn-lt"/>
              </a:rPr>
              <a:t>列中大多有</a:t>
            </a:r>
            <a:endParaRPr lang="en-US" altLang="zh-CN" sz="1600" dirty="0">
              <a:solidFill>
                <a:srgbClr val="000000"/>
              </a:solidFill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</a:pPr>
            <a:r>
              <a:rPr lang="zh-CN" altLang="en-US" sz="1600" dirty="0">
                <a:solidFill>
                  <a:srgbClr val="000000"/>
                </a:solidFill>
                <a:cs typeface="+mn-ea"/>
                <a:sym typeface="+mn-lt"/>
              </a:rPr>
              <a:t>其直接前驱或直接后继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F6C24D0B-A512-4E71-8B60-464978D2E87A}"/>
              </a:ext>
            </a:extLst>
          </p:cNvPr>
          <p:cNvSpPr/>
          <p:nvPr/>
        </p:nvSpPr>
        <p:spPr>
          <a:xfrm>
            <a:off x="8169798" y="1718813"/>
            <a:ext cx="627482" cy="40830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0AE2CA45-E0B3-43DD-9CD9-8689C984F7CA}"/>
              </a:ext>
            </a:extLst>
          </p:cNvPr>
          <p:cNvSpPr txBox="1"/>
          <p:nvPr/>
        </p:nvSpPr>
        <p:spPr>
          <a:xfrm>
            <a:off x="8912995" y="830704"/>
            <a:ext cx="2723356" cy="23016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rgbClr val="000000"/>
                </a:solidFill>
                <a:cs typeface="+mn-ea"/>
                <a:sym typeface="+mn-lt"/>
              </a:rPr>
              <a:t>N</a:t>
            </a:r>
            <a:r>
              <a:rPr lang="zh-CN" altLang="en-US" sz="1600" dirty="0">
                <a:solidFill>
                  <a:srgbClr val="000000"/>
                </a:solidFill>
                <a:cs typeface="+mn-ea"/>
                <a:sym typeface="+mn-lt"/>
              </a:rPr>
              <a:t>维数组是每一个元素为</a:t>
            </a:r>
            <a:r>
              <a:rPr lang="en-US" altLang="zh-CN" sz="1600" dirty="0">
                <a:solidFill>
                  <a:srgbClr val="000000"/>
                </a:solidFill>
                <a:cs typeface="+mn-ea"/>
                <a:sym typeface="+mn-lt"/>
              </a:rPr>
              <a:t>n-1</a:t>
            </a:r>
            <a:r>
              <a:rPr lang="zh-CN" altLang="en-US" sz="1600" dirty="0">
                <a:solidFill>
                  <a:srgbClr val="000000"/>
                </a:solidFill>
                <a:cs typeface="+mn-ea"/>
                <a:sym typeface="+mn-lt"/>
              </a:rPr>
              <a:t>维数组的定长的线性表，其中的每一个基本数据元素有</a:t>
            </a:r>
            <a:r>
              <a:rPr lang="en-US" altLang="zh-CN" sz="1600" dirty="0">
                <a:solidFill>
                  <a:srgbClr val="000000"/>
                </a:solidFill>
                <a:cs typeface="+mn-ea"/>
                <a:sym typeface="+mn-lt"/>
              </a:rPr>
              <a:t>n</a:t>
            </a:r>
            <a:r>
              <a:rPr lang="zh-CN" altLang="en-US" sz="1600" dirty="0">
                <a:solidFill>
                  <a:srgbClr val="000000"/>
                </a:solidFill>
                <a:cs typeface="+mn-ea"/>
                <a:sym typeface="+mn-lt"/>
              </a:rPr>
              <a:t>个方向上的关系或约束。</a:t>
            </a:r>
            <a:endParaRPr lang="en-US" altLang="zh-CN" sz="1600" dirty="0">
              <a:solidFill>
                <a:srgbClr val="000000"/>
              </a:solidFill>
              <a:cs typeface="+mn-ea"/>
              <a:sym typeface="+mn-lt"/>
            </a:endParaRPr>
          </a:p>
          <a:p>
            <a:pPr marL="285750" indent="-28575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000000"/>
                </a:solidFill>
                <a:cs typeface="+mn-ea"/>
                <a:sym typeface="+mn-lt"/>
              </a:rPr>
              <a:t>数组一旦定义，其维数和每一维的范围不再改变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918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/>
      <p:bldP spid="24" grpId="0" animBg="1"/>
      <p:bldP spid="25" grpId="0" animBg="1"/>
      <p:bldP spid="26" grpId="0"/>
      <p:bldP spid="27" grpId="0" animBg="1"/>
      <p:bldP spid="28" grpId="0" animBg="1"/>
      <p:bldP spid="29" grpId="0"/>
      <p:bldP spid="30" grpId="0" animBg="1"/>
      <p:bldP spid="31" grpId="0" animBg="1"/>
      <p:bldP spid="32" grpId="0" animBg="1"/>
      <p:bldP spid="33" grpId="0" animBg="1"/>
      <p:bldP spid="34" grpId="0"/>
      <p:bldP spid="35" grpId="0"/>
      <p:bldP spid="36" grpId="0"/>
      <p:bldP spid="37" grpId="0"/>
      <p:bldP spid="42" grpId="0"/>
      <p:bldP spid="39" grpId="0"/>
      <p:bldP spid="46" grpId="0" animBg="1"/>
      <p:bldP spid="47" grpId="0"/>
      <p:bldP spid="49" grpId="0" animBg="1"/>
      <p:bldP spid="65" grpId="0"/>
      <p:bldP spid="4" grpId="0" animBg="1"/>
      <p:bldP spid="6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406800"/>
            <a:ext cx="10944225" cy="863601"/>
          </a:xfrm>
        </p:spPr>
        <p:txBody>
          <a:bodyPr/>
          <a:lstStyle/>
          <a:p>
            <a:r>
              <a:rPr lang="en-US" altLang="zh-CN" dirty="0"/>
              <a:t>5.1.1 </a:t>
            </a:r>
            <a:r>
              <a:rPr lang="zh-CN" altLang="en-US" dirty="0"/>
              <a:t>数组的递归定义</a:t>
            </a:r>
          </a:p>
        </p:txBody>
      </p:sp>
      <p:sp>
        <p:nvSpPr>
          <p:cNvPr id="50" name="Oval 17"/>
          <p:cNvSpPr/>
          <p:nvPr>
            <p:custDataLst>
              <p:tags r:id="rId2"/>
            </p:custDataLst>
          </p:nvPr>
        </p:nvSpPr>
        <p:spPr>
          <a:xfrm>
            <a:off x="1605902" y="2245530"/>
            <a:ext cx="3001999" cy="3001997"/>
          </a:xfrm>
          <a:prstGeom prst="ellipse">
            <a:avLst/>
          </a:prstGeom>
          <a:solidFill>
            <a:srgbClr val="FFC000"/>
          </a:solidFill>
          <a:ln w="381000" cap="rnd" cmpd="sng">
            <a:solidFill>
              <a:srgbClr val="FFFFFF">
                <a:lumMod val="75000"/>
                <a:alpha val="30000"/>
              </a:srgbClr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1" name="Oval 18"/>
          <p:cNvSpPr/>
          <p:nvPr>
            <p:custDataLst>
              <p:tags r:id="rId3"/>
            </p:custDataLst>
          </p:nvPr>
        </p:nvSpPr>
        <p:spPr>
          <a:xfrm>
            <a:off x="1970682" y="2610311"/>
            <a:ext cx="2272439" cy="2272439"/>
          </a:xfrm>
          <a:prstGeom prst="ellipse">
            <a:avLst/>
          </a:prstGeom>
          <a:solidFill>
            <a:srgbClr val="000000">
              <a:alpha val="52000"/>
            </a:srgbClr>
          </a:solidFill>
          <a:ln w="381000" cap="rnd" cmpd="sng">
            <a:solidFill>
              <a:srgbClr val="FFFFFF">
                <a:lumMod val="75000"/>
                <a:alpha val="10000"/>
              </a:srgbClr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2" name="Oval 19"/>
          <p:cNvSpPr/>
          <p:nvPr>
            <p:custDataLst>
              <p:tags r:id="rId4"/>
            </p:custDataLst>
          </p:nvPr>
        </p:nvSpPr>
        <p:spPr>
          <a:xfrm>
            <a:off x="2336773" y="2976401"/>
            <a:ext cx="1540259" cy="1540259"/>
          </a:xfrm>
          <a:prstGeom prst="ellipse">
            <a:avLst/>
          </a:prstGeom>
          <a:ln w="381000" cap="rnd" cmpd="sng">
            <a:solidFill>
              <a:srgbClr val="FFFFFF">
                <a:lumMod val="75000"/>
                <a:alpha val="30000"/>
              </a:srgbClr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4" name="Arc 21"/>
          <p:cNvSpPr/>
          <p:nvPr>
            <p:custDataLst>
              <p:tags r:id="rId5"/>
            </p:custDataLst>
          </p:nvPr>
        </p:nvSpPr>
        <p:spPr>
          <a:xfrm>
            <a:off x="2463773" y="3103401"/>
            <a:ext cx="1540259" cy="1540259"/>
          </a:xfrm>
          <a:prstGeom prst="arc">
            <a:avLst>
              <a:gd name="adj1" fmla="val 16199997"/>
              <a:gd name="adj2" fmla="val 3240000"/>
            </a:avLst>
          </a:prstGeom>
          <a:ln w="381000" cap="rnd" cmpd="sng">
            <a:solidFill>
              <a:srgbClr val="FF8400"/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5" name="Arc 22"/>
          <p:cNvSpPr/>
          <p:nvPr>
            <p:custDataLst>
              <p:tags r:id="rId6"/>
            </p:custDataLst>
          </p:nvPr>
        </p:nvSpPr>
        <p:spPr>
          <a:xfrm>
            <a:off x="2097682" y="2737311"/>
            <a:ext cx="2272439" cy="2272439"/>
          </a:xfrm>
          <a:prstGeom prst="arc">
            <a:avLst>
              <a:gd name="adj1" fmla="val 16199997"/>
              <a:gd name="adj2" fmla="val 1080000"/>
            </a:avLst>
          </a:prstGeom>
          <a:ln w="381000" cap="rnd" cmpd="sng">
            <a:solidFill>
              <a:srgbClr val="FF6000"/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6" name="Arc 23"/>
          <p:cNvSpPr/>
          <p:nvPr>
            <p:custDataLst>
              <p:tags r:id="rId7"/>
            </p:custDataLst>
          </p:nvPr>
        </p:nvSpPr>
        <p:spPr>
          <a:xfrm>
            <a:off x="1732902" y="2372530"/>
            <a:ext cx="3001999" cy="3001997"/>
          </a:xfrm>
          <a:prstGeom prst="arc">
            <a:avLst>
              <a:gd name="adj1" fmla="val 16199997"/>
              <a:gd name="adj2" fmla="val 20520000"/>
            </a:avLst>
          </a:prstGeom>
          <a:ln w="381000" cap="rnd" cmpd="sng">
            <a:solidFill>
              <a:srgbClr val="FF4200"/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7" name="Arc 24"/>
          <p:cNvSpPr/>
          <p:nvPr>
            <p:custDataLst>
              <p:tags r:id="rId8"/>
            </p:custDataLst>
          </p:nvPr>
        </p:nvSpPr>
        <p:spPr>
          <a:xfrm>
            <a:off x="1369059" y="2008688"/>
            <a:ext cx="3729685" cy="3729685"/>
          </a:xfrm>
          <a:prstGeom prst="arc">
            <a:avLst>
              <a:gd name="adj1" fmla="val 16199997"/>
              <a:gd name="adj2" fmla="val 18360000"/>
            </a:avLst>
          </a:prstGeom>
          <a:ln w="381000" cap="rnd" cmpd="sng">
            <a:solidFill>
              <a:srgbClr val="FF170C"/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4999D8E-D15B-446A-B60F-E2CF95647D37}"/>
              </a:ext>
            </a:extLst>
          </p:cNvPr>
          <p:cNvSpPr/>
          <p:nvPr/>
        </p:nvSpPr>
        <p:spPr>
          <a:xfrm>
            <a:off x="7381746" y="2088360"/>
            <a:ext cx="1680517" cy="601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数组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02F3BDA-CC02-4E95-8164-34F539279A94}"/>
              </a:ext>
            </a:extLst>
          </p:cNvPr>
          <p:cNvSpPr/>
          <p:nvPr/>
        </p:nvSpPr>
        <p:spPr>
          <a:xfrm>
            <a:off x="5098744" y="3777726"/>
            <a:ext cx="1680516" cy="601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数据对象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EEE0D78-351A-42C0-9395-DD1D0F6D5429}"/>
              </a:ext>
            </a:extLst>
          </p:cNvPr>
          <p:cNvSpPr/>
          <p:nvPr/>
        </p:nvSpPr>
        <p:spPr>
          <a:xfrm>
            <a:off x="7390116" y="3777725"/>
            <a:ext cx="1680517" cy="601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数据关系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25BCCED-F61C-4670-A03C-AF16848201D9}"/>
              </a:ext>
            </a:extLst>
          </p:cNvPr>
          <p:cNvSpPr/>
          <p:nvPr/>
        </p:nvSpPr>
        <p:spPr>
          <a:xfrm>
            <a:off x="9681490" y="3777725"/>
            <a:ext cx="1680516" cy="601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基本操作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518044BB-B203-45EE-94AD-63030D713C8C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5922263" y="3233854"/>
            <a:ext cx="16739" cy="5438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0C8F688-8C85-48B3-B0F5-34F31BA4655A}"/>
              </a:ext>
            </a:extLst>
          </p:cNvPr>
          <p:cNvCxnSpPr>
            <a:cxnSpLocks/>
          </p:cNvCxnSpPr>
          <p:nvPr/>
        </p:nvCxnSpPr>
        <p:spPr>
          <a:xfrm>
            <a:off x="5922263" y="3233854"/>
            <a:ext cx="459948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4DD1938-62FC-4308-82EF-FA1374F47851}"/>
              </a:ext>
            </a:extLst>
          </p:cNvPr>
          <p:cNvCxnSpPr>
            <a:endCxn id="44" idx="0"/>
          </p:cNvCxnSpPr>
          <p:nvPr/>
        </p:nvCxnSpPr>
        <p:spPr>
          <a:xfrm>
            <a:off x="10521748" y="3233854"/>
            <a:ext cx="0" cy="5438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D5921A60-7DE4-42CB-B7FA-EE459027CC1C}"/>
              </a:ext>
            </a:extLst>
          </p:cNvPr>
          <p:cNvCxnSpPr>
            <a:stCxn id="3" idx="2"/>
            <a:endCxn id="43" idx="0"/>
          </p:cNvCxnSpPr>
          <p:nvPr/>
        </p:nvCxnSpPr>
        <p:spPr>
          <a:xfrm>
            <a:off x="8222005" y="2689983"/>
            <a:ext cx="8370" cy="10877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312DC2FD-FB92-41F4-9FBD-B3655A161BB1}"/>
              </a:ext>
            </a:extLst>
          </p:cNvPr>
          <p:cNvSpPr txBox="1"/>
          <p:nvPr/>
        </p:nvSpPr>
        <p:spPr>
          <a:xfrm>
            <a:off x="6964419" y="1222379"/>
            <a:ext cx="2531910" cy="417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u"/>
            </a:pPr>
            <a:r>
              <a:rPr lang="zh-CN" altLang="en-US" sz="1800" b="1" dirty="0">
                <a:solidFill>
                  <a:srgbClr val="000000"/>
                </a:solidFill>
                <a:cs typeface="+mn-ea"/>
                <a:sym typeface="+mn-lt"/>
              </a:rPr>
              <a:t>数组包含的三要素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2" grpId="0" animBg="1"/>
      <p:bldP spid="43" grpId="0" animBg="1"/>
      <p:bldP spid="44" grpId="0" animBg="1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5374" y="282131"/>
            <a:ext cx="2646773" cy="525355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5.1.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zh-CN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数组的操作</a:t>
            </a:r>
          </a:p>
        </p:txBody>
      </p:sp>
      <p:sp>
        <p:nvSpPr>
          <p:cNvPr id="4" name="Text Box 26">
            <a:extLst>
              <a:ext uri="{FF2B5EF4-FFF2-40B4-BE49-F238E27FC236}">
                <a16:creationId xmlns:a16="http://schemas.microsoft.com/office/drawing/2014/main" id="{7E27DB34-21A8-4C1D-8A53-E6A627A25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9099" y="981377"/>
            <a:ext cx="6271289" cy="5116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u"/>
            </a:pPr>
            <a:r>
              <a:rPr lang="zh-CN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1.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InitArray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(&amp;A, n, bound</a:t>
            </a:r>
            <a:r>
              <a:rPr lang="en-US" altLang="zh-CN" sz="2000" baseline="-25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, …, bound</a:t>
            </a:r>
            <a:r>
              <a:rPr lang="en-US" altLang="zh-CN" sz="2000" baseline="-25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)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创建一个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维数组，各维的长度通过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bound</a:t>
            </a:r>
            <a:r>
              <a:rPr lang="en-US" altLang="zh-CN" sz="2000" baseline="-25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表示</a:t>
            </a:r>
            <a:endParaRPr lang="en-US" altLang="zh-CN" sz="20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int a[7];  //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生成静态一维数组</a:t>
            </a: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en-US" altLang="zh-CN" sz="2000" noProof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. Assign(A, e, index</a:t>
            </a:r>
            <a:r>
              <a:rPr lang="en-US" altLang="zh-CN" sz="2000" baseline="-25000" noProof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en-US" altLang="zh-CN" sz="2000" noProof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, … , index</a:t>
            </a:r>
            <a:r>
              <a:rPr lang="en-US" altLang="zh-CN" sz="2000" baseline="-25000" noProof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lang="en-US" altLang="zh-CN" sz="2000" noProof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)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noProof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将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e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的值赋给指定下标的数组元素中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a[1] = 15; 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(a[1])++;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3. Value(A, &amp;e, index</a:t>
            </a:r>
            <a:r>
              <a:rPr lang="en-US" altLang="zh-CN" sz="2000" baseline="-25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, … , index</a:t>
            </a:r>
            <a:r>
              <a:rPr lang="en-US" altLang="zh-CN" sz="2000" baseline="-25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)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读取数组指定下标的元素值到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e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中</a:t>
            </a:r>
            <a:endParaRPr lang="en-US" altLang="zh-CN" sz="20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a[0] = a[1]*2;</a:t>
            </a: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4. </a:t>
            </a:r>
            <a:r>
              <a:rPr lang="en-US" altLang="zh-CN" sz="20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DestroyArray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(&amp;A)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销毁数组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endParaRPr lang="zh-CN" altLang="en-US" sz="20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11" name="Group 3">
            <a:extLst>
              <a:ext uri="{FF2B5EF4-FFF2-40B4-BE49-F238E27FC236}">
                <a16:creationId xmlns:a16="http://schemas.microsoft.com/office/drawing/2014/main" id="{1322012F-0462-476D-943D-AA268A5E0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486306"/>
              </p:ext>
            </p:extLst>
          </p:nvPr>
        </p:nvGraphicFramePr>
        <p:xfrm>
          <a:off x="7349670" y="3139308"/>
          <a:ext cx="3581400" cy="457200"/>
        </p:xfrm>
        <a:graphic>
          <a:graphicData uri="http://schemas.openxmlformats.org/drawingml/2006/table">
            <a:tbl>
              <a:tblPr/>
              <a:tblGrid>
                <a:gridCol w="511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1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1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1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27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11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94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Text Box 21">
            <a:extLst>
              <a:ext uri="{FF2B5EF4-FFF2-40B4-BE49-F238E27FC236}">
                <a16:creationId xmlns:a16="http://schemas.microsoft.com/office/drawing/2014/main" id="{CCA69015-E193-436D-A62F-5547CE6302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4870" y="3139308"/>
            <a:ext cx="3129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</a:p>
        </p:txBody>
      </p:sp>
      <p:sp>
        <p:nvSpPr>
          <p:cNvPr id="13" name="Text Box 22">
            <a:extLst>
              <a:ext uri="{FF2B5EF4-FFF2-40B4-BE49-F238E27FC236}">
                <a16:creationId xmlns:a16="http://schemas.microsoft.com/office/drawing/2014/main" id="{D62C844B-187C-4447-AECF-D95E3F2543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9670" y="3596508"/>
            <a:ext cx="3733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zh-CN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0 </a:t>
            </a:r>
            <a:r>
              <a:rPr lang="en-US" altLang="zh-CN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zh-CN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lang="zh-CN" altLang="zh-CN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 </a:t>
            </a:r>
            <a:r>
              <a:rPr lang="en-US" altLang="zh-CN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lang="zh-CN" altLang="zh-CN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2 </a:t>
            </a:r>
            <a:r>
              <a:rPr lang="en-US" altLang="zh-CN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zh-CN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lang="zh-CN" altLang="zh-CN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3 </a:t>
            </a:r>
            <a:r>
              <a:rPr lang="en-US" altLang="zh-CN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lang="zh-CN" altLang="zh-CN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4 </a:t>
            </a:r>
            <a:r>
              <a:rPr lang="en-US" altLang="zh-CN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lang="zh-CN" altLang="zh-CN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5 </a:t>
            </a:r>
            <a:r>
              <a:rPr lang="en-US" altLang="zh-CN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lang="zh-CN" altLang="zh-CN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6 </a:t>
            </a:r>
          </a:p>
        </p:txBody>
      </p:sp>
      <p:sp>
        <p:nvSpPr>
          <p:cNvPr id="14" name="Text Box 23">
            <a:extLst>
              <a:ext uri="{FF2B5EF4-FFF2-40B4-BE49-F238E27FC236}">
                <a16:creationId xmlns:a16="http://schemas.microsoft.com/office/drawing/2014/main" id="{547C7E14-D3CD-46CC-B8B1-3DA50E5F5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3383" y="3212333"/>
            <a:ext cx="5762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15</a:t>
            </a:r>
          </a:p>
        </p:txBody>
      </p:sp>
      <p:sp>
        <p:nvSpPr>
          <p:cNvPr id="15" name="Text Box 24">
            <a:extLst>
              <a:ext uri="{FF2B5EF4-FFF2-40B4-BE49-F238E27FC236}">
                <a16:creationId xmlns:a16="http://schemas.microsoft.com/office/drawing/2014/main" id="{C38C79C0-B8AA-44AE-9E15-68AE5537A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3383" y="3212333"/>
            <a:ext cx="5762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16</a:t>
            </a:r>
          </a:p>
        </p:txBody>
      </p:sp>
      <p:sp>
        <p:nvSpPr>
          <p:cNvPr id="16" name="Text Box 25">
            <a:extLst>
              <a:ext uri="{FF2B5EF4-FFF2-40B4-BE49-F238E27FC236}">
                <a16:creationId xmlns:a16="http://schemas.microsoft.com/office/drawing/2014/main" id="{519BD3A6-E094-421E-85FB-84D6994437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8558" y="3212333"/>
            <a:ext cx="5762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32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8D04701-1EFB-4D82-9146-C2898513B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cs typeface="+mn-ea"/>
                <a:sym typeface="+mn-lt"/>
              </a:rPr>
              <a:t>7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769E3C1-A84A-4CEF-B783-DC471CBF8FCE}"/>
              </a:ext>
            </a:extLst>
          </p:cNvPr>
          <p:cNvSpPr txBox="1"/>
          <p:nvPr/>
        </p:nvSpPr>
        <p:spPr>
          <a:xfrm>
            <a:off x="6585996" y="4675473"/>
            <a:ext cx="49457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数组除了上述操作，还能定义哪些操作？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929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4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2" dur="1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0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8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9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9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9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3" grpId="1"/>
      <p:bldP spid="14" grpId="0"/>
      <p:bldP spid="14" grpId="1"/>
      <p:bldP spid="14" grpId="2"/>
      <p:bldP spid="15" grpId="0"/>
      <p:bldP spid="15" grpId="1"/>
      <p:bldP spid="16" grpId="0"/>
      <p:bldP spid="16" grpId="1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406800"/>
            <a:ext cx="10944225" cy="863601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5.1.3 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程序设计举例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4142F959-397D-426E-ACC8-66A099EF70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242" y="1944673"/>
            <a:ext cx="5039881" cy="2737160"/>
          </a:xfrm>
          <a:prstGeom prst="rect">
            <a:avLst/>
          </a:prstGeom>
          <a:noFill/>
          <a:ln w="28575">
            <a:solidFill>
              <a:srgbClr val="FFC92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main()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{ int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i,a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[10];                        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生成一维数组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for (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=0;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&lt;10;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++)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scanf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(”%d”, &amp;a[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]);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输入元素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for (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=0;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&lt;10;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++)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printf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(”%d ”, a[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]*a[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]);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输出元素的平方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}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F8DDBA0-309E-4D37-8D63-8E6A24DB1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cs typeface="+mn-ea"/>
                <a:sym typeface="+mn-lt"/>
              </a:rPr>
              <a:t>8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C4956E25-04AA-4E0F-A07F-BA6421CE366B}"/>
              </a:ext>
            </a:extLst>
          </p:cNvPr>
          <p:cNvSpPr/>
          <p:nvPr/>
        </p:nvSpPr>
        <p:spPr>
          <a:xfrm>
            <a:off x="1465040" y="1666754"/>
            <a:ext cx="3599727" cy="40511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000000"/>
                </a:solidFill>
              </a:rPr>
              <a:t>例</a:t>
            </a:r>
            <a:r>
              <a:rPr lang="en-US" altLang="zh-CN" b="1" dirty="0">
                <a:solidFill>
                  <a:srgbClr val="000000"/>
                </a:solidFill>
              </a:rPr>
              <a:t>1</a:t>
            </a:r>
            <a:r>
              <a:rPr lang="zh-CN" altLang="en-US" b="1" dirty="0">
                <a:solidFill>
                  <a:srgbClr val="000000"/>
                </a:solidFill>
              </a:rPr>
              <a:t>：求数组元素的平方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632C5CC2-7D4F-46B9-ADAE-D8EE3E5404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6704" y="1944673"/>
            <a:ext cx="5039881" cy="1496820"/>
          </a:xfrm>
          <a:prstGeom prst="rect">
            <a:avLst/>
          </a:prstGeom>
          <a:noFill/>
          <a:ln w="28575">
            <a:solidFill>
              <a:srgbClr val="FFC92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微软雅黑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int  *pa;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                                    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//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指针变量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pa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  pa=(int *)malloc(10*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sizeof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(int));  //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动态数组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pa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3DEDEE75-978E-48F5-865D-50A0CF48A85F}"/>
              </a:ext>
            </a:extLst>
          </p:cNvPr>
          <p:cNvSpPr/>
          <p:nvPr/>
        </p:nvSpPr>
        <p:spPr>
          <a:xfrm>
            <a:off x="6700446" y="1666754"/>
            <a:ext cx="4072395" cy="40511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例</a:t>
            </a:r>
            <a:r>
              <a:rPr kumimoji="0" lang="zh-CN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2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:</a:t>
            </a:r>
            <a:r>
              <a:rPr kumimoji="0" lang="zh-CN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生成动态的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10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个整数的一维数组</a:t>
            </a:r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9E050599-D840-485B-AF77-A125DD088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345" y="4959752"/>
            <a:ext cx="1586024" cy="492029"/>
          </a:xfrm>
          <a:prstGeom prst="wedgeRoundRectCallout">
            <a:avLst>
              <a:gd name="adj1" fmla="val -58838"/>
              <a:gd name="adj2" fmla="val -153749"/>
              <a:gd name="adj3" fmla="val 16667"/>
            </a:avLst>
          </a:prstGeom>
          <a:solidFill>
            <a:srgbClr val="CCEC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退出时释放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</a:t>
            </a:r>
          </a:p>
        </p:txBody>
      </p:sp>
      <p:graphicFrame>
        <p:nvGraphicFramePr>
          <p:cNvPr id="9" name="Group 3">
            <a:extLst>
              <a:ext uri="{FF2B5EF4-FFF2-40B4-BE49-F238E27FC236}">
                <a16:creationId xmlns:a16="http://schemas.microsoft.com/office/drawing/2014/main" id="{B8A3228C-8766-407A-941E-908BA346E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573337"/>
              </p:ext>
            </p:extLst>
          </p:nvPr>
        </p:nvGraphicFramePr>
        <p:xfrm>
          <a:off x="7426326" y="3916261"/>
          <a:ext cx="3825875" cy="519494"/>
        </p:xfrm>
        <a:graphic>
          <a:graphicData uri="http://schemas.openxmlformats.org/drawingml/2006/table">
            <a:tbl>
              <a:tblPr/>
              <a:tblGrid>
                <a:gridCol w="3825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5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5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5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25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794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ext Box 27">
            <a:extLst>
              <a:ext uri="{FF2B5EF4-FFF2-40B4-BE49-F238E27FC236}">
                <a16:creationId xmlns:a16="http://schemas.microsoft.com/office/drawing/2014/main" id="{4AD4122C-453E-4E91-A984-8C2EED233D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8345" y="3551796"/>
            <a:ext cx="576262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pa</a:t>
            </a:r>
          </a:p>
        </p:txBody>
      </p:sp>
      <p:sp>
        <p:nvSpPr>
          <p:cNvPr id="11" name="Text Box 28">
            <a:extLst>
              <a:ext uri="{FF2B5EF4-FFF2-40B4-BE49-F238E27FC236}">
                <a16:creationId xmlns:a16="http://schemas.microsoft.com/office/drawing/2014/main" id="{A87CF118-4640-4E2B-A915-18A507F1D3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6326" y="4317899"/>
            <a:ext cx="3902075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0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lang="zh-CN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lang="zh-CN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2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lang="zh-CN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3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lang="zh-CN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4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lang="zh-CN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5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lang="zh-CN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6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lang="zh-CN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7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lang="zh-CN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8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lang="zh-CN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9</a:t>
            </a:r>
          </a:p>
        </p:txBody>
      </p:sp>
      <p:sp>
        <p:nvSpPr>
          <p:cNvPr id="12" name="AutoShape 29">
            <a:extLst>
              <a:ext uri="{FF2B5EF4-FFF2-40B4-BE49-F238E27FC236}">
                <a16:creationId xmlns:a16="http://schemas.microsoft.com/office/drawing/2014/main" id="{376A10BE-E35D-45EB-8CDB-F03D784AE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4776" y="4925911"/>
            <a:ext cx="792162" cy="431800"/>
          </a:xfrm>
          <a:prstGeom prst="wedgeRoundRectCallout">
            <a:avLst>
              <a:gd name="adj1" fmla="val 91884"/>
              <a:gd name="adj2" fmla="val -222426"/>
              <a:gd name="adj3" fmla="val 16667"/>
            </a:avLst>
          </a:prstGeom>
          <a:solidFill>
            <a:srgbClr val="CCEC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pa[0]</a:t>
            </a:r>
          </a:p>
        </p:txBody>
      </p:sp>
      <p:sp>
        <p:nvSpPr>
          <p:cNvPr id="13" name="AutoShape 30">
            <a:extLst>
              <a:ext uri="{FF2B5EF4-FFF2-40B4-BE49-F238E27FC236}">
                <a16:creationId xmlns:a16="http://schemas.microsoft.com/office/drawing/2014/main" id="{CD714DAF-9243-4050-AC3E-44E9126E4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7301" y="4925911"/>
            <a:ext cx="792162" cy="431800"/>
          </a:xfrm>
          <a:prstGeom prst="wedgeRoundRectCallout">
            <a:avLst>
              <a:gd name="adj1" fmla="val -1505"/>
              <a:gd name="adj2" fmla="val -229046"/>
              <a:gd name="adj3" fmla="val 16667"/>
            </a:avLst>
          </a:prstGeom>
          <a:solidFill>
            <a:srgbClr val="CCEC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pa[1]</a:t>
            </a:r>
          </a:p>
        </p:txBody>
      </p:sp>
      <p:sp>
        <p:nvSpPr>
          <p:cNvPr id="14" name="AutoShape 31">
            <a:extLst>
              <a:ext uri="{FF2B5EF4-FFF2-40B4-BE49-F238E27FC236}">
                <a16:creationId xmlns:a16="http://schemas.microsoft.com/office/drawing/2014/main" id="{BDA99A53-D001-4827-8C9A-B9E22DCE3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5951" y="4925911"/>
            <a:ext cx="792162" cy="431800"/>
          </a:xfrm>
          <a:prstGeom prst="wedgeRoundRectCallout">
            <a:avLst>
              <a:gd name="adj1" fmla="val -16134"/>
              <a:gd name="adj2" fmla="val -232352"/>
              <a:gd name="adj3" fmla="val 16667"/>
            </a:avLst>
          </a:prstGeom>
          <a:solidFill>
            <a:srgbClr val="CCEC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pa[9]</a:t>
            </a:r>
          </a:p>
        </p:txBody>
      </p:sp>
      <p:sp>
        <p:nvSpPr>
          <p:cNvPr id="15" name="Rectangle 32">
            <a:extLst>
              <a:ext uri="{FF2B5EF4-FFF2-40B4-BE49-F238E27FC236}">
                <a16:creationId xmlns:a16="http://schemas.microsoft.com/office/drawing/2014/main" id="{7B7CB6CD-C36E-41D9-82C9-DC7634D3E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3882" y="3957536"/>
            <a:ext cx="720725" cy="360363"/>
          </a:xfrm>
          <a:prstGeom prst="rect">
            <a:avLst/>
          </a:prstGeom>
          <a:solidFill>
            <a:srgbClr val="CCEC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0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Line 33">
            <a:extLst>
              <a:ext uri="{FF2B5EF4-FFF2-40B4-BE49-F238E27FC236}">
                <a16:creationId xmlns:a16="http://schemas.microsoft.com/office/drawing/2014/main" id="{4A345F8E-93A9-4BE4-AB9C-82751DF9CEB6}"/>
              </a:ext>
            </a:extLst>
          </p:cNvPr>
          <p:cNvSpPr>
            <a:spLocks noChangeShapeType="1"/>
          </p:cNvSpPr>
          <p:nvPr/>
        </p:nvSpPr>
        <p:spPr bwMode="auto">
          <a:xfrm>
            <a:off x="6984607" y="4163344"/>
            <a:ext cx="44171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Text Box 34">
            <a:extLst>
              <a:ext uri="{FF2B5EF4-FFF2-40B4-BE49-F238E27FC236}">
                <a16:creationId xmlns:a16="http://schemas.microsoft.com/office/drawing/2014/main" id="{A6E86AC5-EBC8-4446-8591-40D787738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7163" y="4852886"/>
            <a:ext cx="1152525" cy="597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362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7" grpId="0" animBg="1"/>
      <p:bldP spid="8" grpId="0" animBg="1"/>
      <p:bldP spid="5" grpId="0" animBg="1"/>
      <p:bldP spid="10" grpId="0"/>
      <p:bldP spid="11" grpId="0"/>
      <p:bldP spid="12" grpId="0" animBg="1"/>
      <p:bldP spid="13" grpId="0" animBg="1"/>
      <p:bldP spid="14" grpId="0" animBg="1"/>
      <p:bldP spid="15" grpId="0" animBg="1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8271D208-D870-4211-AC76-5F83FF7AC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6884" y="1091163"/>
            <a:ext cx="6387137" cy="5097806"/>
          </a:xfrm>
          <a:prstGeom prst="rect">
            <a:avLst/>
          </a:prstGeom>
          <a:noFill/>
          <a:ln w="19050">
            <a:solidFill>
              <a:srgbClr val="FFC92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main()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{ int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, n, *pa ;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scanf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(”%d”, &amp;n)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;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            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动态输入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n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pa = (int *)malloc(n*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sizeof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(int))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;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生成动态数组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*pa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for (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= 0;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&lt; n;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++)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*(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pa+i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) = 2*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;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             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指针法引用数组元素</a:t>
            </a:r>
            <a:r>
              <a:rPr lang="zh-CN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,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赋值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for (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=0;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&lt;n;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++)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printf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(“%d,”, *(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pa+i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)) ;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输出数组元素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0,2,4,6,...</a:t>
            </a:r>
            <a:endParaRPr lang="zh-CN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for (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=0;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&lt;n;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++)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scanf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(“%d”, &amp;pa[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]) ;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下标法引用数组元素</a:t>
            </a:r>
            <a:r>
              <a:rPr lang="zh-CN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输入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for (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=0;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&lt;n;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++)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printf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(“%d,”, pa[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]) ;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  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输出数组元素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free(pa) ;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                           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释放</a:t>
            </a:r>
            <a:r>
              <a:rPr lang="zh-CN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销毁</a:t>
            </a:r>
            <a:r>
              <a:rPr lang="zh-CN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数组空间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}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E1BE294-23F6-4407-BC93-B42B03739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cs typeface="+mn-ea"/>
                <a:sym typeface="+mn-lt"/>
              </a:rPr>
              <a:t>9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Oval 17">
            <a:extLst>
              <a:ext uri="{FF2B5EF4-FFF2-40B4-BE49-F238E27FC236}">
                <a16:creationId xmlns:a16="http://schemas.microsoft.com/office/drawing/2014/main" id="{4815DC13-D1C2-4E24-8FD2-FAB3A8667AA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87042" y="1974705"/>
            <a:ext cx="3001999" cy="3001997"/>
          </a:xfrm>
          <a:prstGeom prst="ellipse">
            <a:avLst/>
          </a:prstGeom>
          <a:solidFill>
            <a:srgbClr val="FFC000"/>
          </a:solidFill>
          <a:ln w="381000" cap="rnd" cmpd="sng">
            <a:solidFill>
              <a:srgbClr val="FFFFFF">
                <a:lumMod val="75000"/>
                <a:alpha val="30000"/>
              </a:srgbClr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" name="Oval 18">
            <a:extLst>
              <a:ext uri="{FF2B5EF4-FFF2-40B4-BE49-F238E27FC236}">
                <a16:creationId xmlns:a16="http://schemas.microsoft.com/office/drawing/2014/main" id="{94689245-7949-426B-8C14-15617604065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451822" y="2339486"/>
            <a:ext cx="2272439" cy="2272439"/>
          </a:xfrm>
          <a:prstGeom prst="ellipse">
            <a:avLst/>
          </a:prstGeom>
          <a:solidFill>
            <a:srgbClr val="000000">
              <a:alpha val="52000"/>
            </a:srgbClr>
          </a:solidFill>
          <a:ln w="381000" cap="rnd" cmpd="sng">
            <a:solidFill>
              <a:srgbClr val="FFFFFF">
                <a:lumMod val="75000"/>
                <a:alpha val="10000"/>
              </a:srgbClr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7" name="Oval 19">
            <a:extLst>
              <a:ext uri="{FF2B5EF4-FFF2-40B4-BE49-F238E27FC236}">
                <a16:creationId xmlns:a16="http://schemas.microsoft.com/office/drawing/2014/main" id="{D78832EC-58CF-4A8F-9976-E8A04066217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817913" y="2705576"/>
            <a:ext cx="1540259" cy="1540259"/>
          </a:xfrm>
          <a:prstGeom prst="ellipse">
            <a:avLst/>
          </a:prstGeom>
          <a:ln w="381000" cap="rnd" cmpd="sng">
            <a:solidFill>
              <a:srgbClr val="FFFFFF">
                <a:lumMod val="75000"/>
                <a:alpha val="30000"/>
              </a:srgbClr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8" name="Arc 21">
            <a:extLst>
              <a:ext uri="{FF2B5EF4-FFF2-40B4-BE49-F238E27FC236}">
                <a16:creationId xmlns:a16="http://schemas.microsoft.com/office/drawing/2014/main" id="{601A23CC-1A22-49ED-B023-82EF6FAC4BA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944913" y="2832576"/>
            <a:ext cx="1540259" cy="1540259"/>
          </a:xfrm>
          <a:prstGeom prst="arc">
            <a:avLst>
              <a:gd name="adj1" fmla="val 16199997"/>
              <a:gd name="adj2" fmla="val 3240000"/>
            </a:avLst>
          </a:prstGeom>
          <a:ln w="381000" cap="rnd" cmpd="sng">
            <a:solidFill>
              <a:srgbClr val="FF8400"/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9" name="Arc 22">
            <a:extLst>
              <a:ext uri="{FF2B5EF4-FFF2-40B4-BE49-F238E27FC236}">
                <a16:creationId xmlns:a16="http://schemas.microsoft.com/office/drawing/2014/main" id="{1DD71EED-2DEA-40AA-9361-D1E40F51599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578822" y="2466486"/>
            <a:ext cx="2272439" cy="2272439"/>
          </a:xfrm>
          <a:prstGeom prst="arc">
            <a:avLst>
              <a:gd name="adj1" fmla="val 16199997"/>
              <a:gd name="adj2" fmla="val 1080000"/>
            </a:avLst>
          </a:prstGeom>
          <a:ln w="381000" cap="rnd" cmpd="sng">
            <a:solidFill>
              <a:srgbClr val="FF6000"/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" name="Arc 23">
            <a:extLst>
              <a:ext uri="{FF2B5EF4-FFF2-40B4-BE49-F238E27FC236}">
                <a16:creationId xmlns:a16="http://schemas.microsoft.com/office/drawing/2014/main" id="{5AD392E4-FA52-4134-9966-F131A7194D0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214042" y="2101705"/>
            <a:ext cx="3001999" cy="3001997"/>
          </a:xfrm>
          <a:prstGeom prst="arc">
            <a:avLst>
              <a:gd name="adj1" fmla="val 16199997"/>
              <a:gd name="adj2" fmla="val 20520000"/>
            </a:avLst>
          </a:prstGeom>
          <a:ln w="381000" cap="rnd" cmpd="sng">
            <a:solidFill>
              <a:srgbClr val="FF4200"/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1" name="Arc 24">
            <a:extLst>
              <a:ext uri="{FF2B5EF4-FFF2-40B4-BE49-F238E27FC236}">
                <a16:creationId xmlns:a16="http://schemas.microsoft.com/office/drawing/2014/main" id="{508E3FEA-9CD9-46FF-BA04-BE93D5B5C911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850199" y="1737863"/>
            <a:ext cx="3729685" cy="3729685"/>
          </a:xfrm>
          <a:prstGeom prst="arc">
            <a:avLst>
              <a:gd name="adj1" fmla="val 16199997"/>
              <a:gd name="adj2" fmla="val 18360000"/>
            </a:avLst>
          </a:prstGeom>
          <a:ln w="381000" cap="rnd" cmpd="sng">
            <a:solidFill>
              <a:srgbClr val="FF170C"/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3043D681-EB45-43E7-99DD-021407DF6F9D}"/>
              </a:ext>
            </a:extLst>
          </p:cNvPr>
          <p:cNvSpPr txBox="1">
            <a:spLocks/>
          </p:cNvSpPr>
          <p:nvPr/>
        </p:nvSpPr>
        <p:spPr>
          <a:xfrm>
            <a:off x="623888" y="406800"/>
            <a:ext cx="10944225" cy="863601"/>
          </a:xfrm>
        </p:spPr>
        <p:txBody>
          <a:bodyPr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fontAlgn="base">
              <a:lnSpc>
                <a:spcPct val="130000"/>
              </a:lnSpc>
              <a:spcAft>
                <a:spcPct val="0"/>
              </a:spcAft>
              <a:defRPr/>
            </a:pPr>
            <a:r>
              <a:rPr lang="en-US" altLang="zh-CN" spc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5.1.3 </a:t>
            </a:r>
            <a:r>
              <a:rPr lang="zh-CN" altLang="en-US" spc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程序设计举例</a:t>
            </a:r>
            <a:endParaRPr lang="zh-CN" altLang="en-US" spc="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57378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background"/>
  <p:tag name="KSO_WM_TEMPLATE_INDEX" val="2019171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TYPE" val="ε_h_h_i"/>
  <p:tag name="KSO_WM_UNIT_INDEX" val="1_4_2_1"/>
  <p:tag name="KSO_WM_UNIT_ID" val="diagram20194925_1*ε_h_h_i*1_4_2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NUMVISUAL_CHANGE_MODES" val="16"/>
  <p:tag name="KSO_WM_UNIT_DIAGRAM_NUM_VALUE" val="40"/>
  <p:tag name="KSO_WM_UNIT_DIAGRAM_NUMVISUAL_BIND_NUMID" val="b0d48883-9caf-4ee3-a2b7-946364db88c2"/>
  <p:tag name="KSO_WM_UNIT_DIAGRAM_SUBTYPE" val="o"/>
  <p:tag name="KSO_WM_UNIT_LINE_FORE_SCHEMECOLOR_INDEX" val="8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TYPE" val="ε_h_h_i"/>
  <p:tag name="KSO_WM_UNIT_INDEX" val="1_3_2_1"/>
  <p:tag name="KSO_WM_UNIT_ID" val="diagram20194925_1*ε_h_h_i*1_3_2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NUMVISUAL_CHANGE_MODES" val="16"/>
  <p:tag name="KSO_WM_UNIT_DIAGRAM_NUM_VALUE" val="30"/>
  <p:tag name="KSO_WM_UNIT_DIAGRAM_NUMVISUAL_BIND_NUMID" val="3dc055e8-3bd4-4639-b6c7-71d260b096d0"/>
  <p:tag name="KSO_WM_UNIT_DIAGRAM_SUBTYPE" val="o"/>
  <p:tag name="KSO_WM_UNIT_LINE_FORE_SCHEMECOLOR_INDEX" val="7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TYPE" val="ε_h_h_i"/>
  <p:tag name="KSO_WM_UNIT_INDEX" val="1_2_2_1"/>
  <p:tag name="KSO_WM_UNIT_ID" val="diagram20194925_1*ε_h_h_i*1_2_2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NUMVISUAL_CHANGE_MODES" val="16"/>
  <p:tag name="KSO_WM_UNIT_DIAGRAM_NUM_VALUE" val="20"/>
  <p:tag name="KSO_WM_UNIT_DIAGRAM_NUMVISUAL_BIND_NUMID" val="f9808e45-0ea5-489a-8c59-5615e5e6118e"/>
  <p:tag name="KSO_WM_UNIT_DIAGRAM_SUBTYPE" val="o"/>
  <p:tag name="KSO_WM_UNIT_LINE_FORE_SCHEMECOLOR_INDEX" val="6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NUMVISUAL_CHANGE_MODES" val="16"/>
  <p:tag name="KSO_WM_UNIT_DIAGRAM_MAX_ITEM_COUNT" val="4"/>
  <p:tag name="KSO_WM_UNIT_HIGHLIGHT" val="0"/>
  <p:tag name="KSO_WM_UNIT_COMPATIBLE" val="0"/>
  <p:tag name="KSO_WM_UNIT_DIAGRAM_ISNUMVISUAL" val="1"/>
  <p:tag name="KSO_WM_UNIT_DIAGRAM_ISREFERUNIT" val="0"/>
  <p:tag name="KSO_WM_UNIT_DIAGRAM_NUM_VALUE" val="10"/>
  <p:tag name="KSO_WM_UNIT_DIAGRAM_NUMVISUAL_BIND_NUMID" val="b8f983dc-8233-481c-9e7b-6ae4a12da9ae"/>
  <p:tag name="KSO_WM_DIAGRAM_GROUP_CODE" val="ε1-1"/>
  <p:tag name="KSO_WM_UNIT_TYPE" val="ε_h_h_i"/>
  <p:tag name="KSO_WM_UNIT_INDEX" val="1_1_2_1"/>
  <p:tag name="KSO_WM_UNIT_ID" val="diagram20194925_1*ε_h_h_i*1_1_2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SUBTYPE" val="o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ckground"/>
  <p:tag name="KSO_WM_TEMPLATE_INDEX" val="2019171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ckground"/>
  <p:tag name="KSO_WM_TEMPLATE_INDEX" val="2019171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ckground"/>
  <p:tag name="KSO_WM_TEMPLATE_INDEX" val="2019171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2_1"/>
  <p:tag name="KSO_WM_UNIT_ID" val="diagram20194925_1*ε_h_i*1_2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3_1"/>
  <p:tag name="KSO_WM_UNIT_ID" val="diagram20194925_1*ε_h_i*1_3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4_1"/>
  <p:tag name="KSO_WM_UNIT_ID" val="diagram20194925_1*ε_h_i*1_4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TYPE" val="ε_h_h_i"/>
  <p:tag name="KSO_WM_UNIT_INDEX" val="1_4_2_1"/>
  <p:tag name="KSO_WM_UNIT_ID" val="diagram20194925_1*ε_h_h_i*1_4_2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NUMVISUAL_CHANGE_MODES" val="16"/>
  <p:tag name="KSO_WM_UNIT_DIAGRAM_NUM_VALUE" val="40"/>
  <p:tag name="KSO_WM_UNIT_DIAGRAM_NUMVISUAL_BIND_NUMID" val="b0d48883-9caf-4ee3-a2b7-946364db88c2"/>
  <p:tag name="KSO_WM_UNIT_DIAGRAM_SUBTYPE" val="o"/>
  <p:tag name="KSO_WM_UNIT_LINE_FORE_SCHEMECOLOR_INDEX" val="8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TYPE" val="ε_h_h_i"/>
  <p:tag name="KSO_WM_UNIT_INDEX" val="1_3_2_1"/>
  <p:tag name="KSO_WM_UNIT_ID" val="diagram20194925_1*ε_h_h_i*1_3_2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NUMVISUAL_CHANGE_MODES" val="16"/>
  <p:tag name="KSO_WM_UNIT_DIAGRAM_NUM_VALUE" val="30"/>
  <p:tag name="KSO_WM_UNIT_DIAGRAM_NUMVISUAL_BIND_NUMID" val="3dc055e8-3bd4-4639-b6c7-71d260b096d0"/>
  <p:tag name="KSO_WM_UNIT_DIAGRAM_SUBTYPE" val="o"/>
  <p:tag name="KSO_WM_UNIT_LINE_FORE_SCHEMECOLOR_INDEX" val="7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TYPE" val="ε_h_h_i"/>
  <p:tag name="KSO_WM_UNIT_INDEX" val="1_2_2_1"/>
  <p:tag name="KSO_WM_UNIT_ID" val="diagram20194925_1*ε_h_h_i*1_2_2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NUMVISUAL_CHANGE_MODES" val="16"/>
  <p:tag name="KSO_WM_UNIT_DIAGRAM_NUM_VALUE" val="20"/>
  <p:tag name="KSO_WM_UNIT_DIAGRAM_NUMVISUAL_BIND_NUMID" val="f9808e45-0ea5-489a-8c59-5615e5e6118e"/>
  <p:tag name="KSO_WM_UNIT_DIAGRAM_SUBTYPE" val="o"/>
  <p:tag name="KSO_WM_UNIT_LINE_FORE_SCHEMECOLOR_INDEX" val="6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NUMVISUAL_CHANGE_MODES" val="16"/>
  <p:tag name="KSO_WM_UNIT_DIAGRAM_MAX_ITEM_COUNT" val="4"/>
  <p:tag name="KSO_WM_UNIT_HIGHLIGHT" val="0"/>
  <p:tag name="KSO_WM_UNIT_COMPATIBLE" val="0"/>
  <p:tag name="KSO_WM_UNIT_DIAGRAM_ISNUMVISUAL" val="1"/>
  <p:tag name="KSO_WM_UNIT_DIAGRAM_ISREFERUNIT" val="0"/>
  <p:tag name="KSO_WM_UNIT_DIAGRAM_NUM_VALUE" val="10"/>
  <p:tag name="KSO_WM_UNIT_DIAGRAM_NUMVISUAL_BIND_NUMID" val="b8f983dc-8233-481c-9e7b-6ae4a12da9ae"/>
  <p:tag name="KSO_WM_DIAGRAM_GROUP_CODE" val="ε1-1"/>
  <p:tag name="KSO_WM_UNIT_TYPE" val="ε_h_h_i"/>
  <p:tag name="KSO_WM_UNIT_INDEX" val="1_1_2_1"/>
  <p:tag name="KSO_WM_UNIT_ID" val="diagram20194925_1*ε_h_h_i*1_1_2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SUBTYPE" val="o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ckground"/>
  <p:tag name="KSO_WM_TEMPLATE_INDEX" val="2019171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2_1"/>
  <p:tag name="KSO_WM_UNIT_ID" val="diagram20194925_1*ε_h_i*1_2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3_1"/>
  <p:tag name="KSO_WM_UNIT_ID" val="diagram20194925_1*ε_h_i*1_3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4_1"/>
  <p:tag name="KSO_WM_UNIT_ID" val="diagram20194925_1*ε_h_i*1_4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TYPE" val="ε_h_h_i"/>
  <p:tag name="KSO_WM_UNIT_INDEX" val="1_4_2_1"/>
  <p:tag name="KSO_WM_UNIT_ID" val="diagram20194925_1*ε_h_h_i*1_4_2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NUMVISUAL_CHANGE_MODES" val="16"/>
  <p:tag name="KSO_WM_UNIT_DIAGRAM_NUM_VALUE" val="40"/>
  <p:tag name="KSO_WM_UNIT_DIAGRAM_NUMVISUAL_BIND_NUMID" val="b0d48883-9caf-4ee3-a2b7-946364db88c2"/>
  <p:tag name="KSO_WM_UNIT_DIAGRAM_SUBTYPE" val="o"/>
  <p:tag name="KSO_WM_UNIT_LINE_FORE_SCHEMECOLOR_INDEX" val="8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TYPE" val="ε_h_h_i"/>
  <p:tag name="KSO_WM_UNIT_INDEX" val="1_3_2_1"/>
  <p:tag name="KSO_WM_UNIT_ID" val="diagram20194925_1*ε_h_h_i*1_3_2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NUMVISUAL_CHANGE_MODES" val="16"/>
  <p:tag name="KSO_WM_UNIT_DIAGRAM_NUM_VALUE" val="30"/>
  <p:tag name="KSO_WM_UNIT_DIAGRAM_NUMVISUAL_BIND_NUMID" val="3dc055e8-3bd4-4639-b6c7-71d260b096d0"/>
  <p:tag name="KSO_WM_UNIT_DIAGRAM_SUBTYPE" val="o"/>
  <p:tag name="KSO_WM_UNIT_LINE_FORE_SCHEMECOLOR_INDEX" val="7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TYPE" val="ε_h_h_i"/>
  <p:tag name="KSO_WM_UNIT_INDEX" val="1_2_2_1"/>
  <p:tag name="KSO_WM_UNIT_ID" val="diagram20194925_1*ε_h_h_i*1_2_2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NUMVISUAL_CHANGE_MODES" val="16"/>
  <p:tag name="KSO_WM_UNIT_DIAGRAM_NUM_VALUE" val="20"/>
  <p:tag name="KSO_WM_UNIT_DIAGRAM_NUMVISUAL_BIND_NUMID" val="f9808e45-0ea5-489a-8c59-5615e5e6118e"/>
  <p:tag name="KSO_WM_UNIT_DIAGRAM_SUBTYPE" val="o"/>
  <p:tag name="KSO_WM_UNIT_LINE_FORE_SCHEMECOLOR_INDEX" val="6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NUMVISUAL_CHANGE_MODES" val="16"/>
  <p:tag name="KSO_WM_UNIT_DIAGRAM_MAX_ITEM_COUNT" val="4"/>
  <p:tag name="KSO_WM_UNIT_HIGHLIGHT" val="0"/>
  <p:tag name="KSO_WM_UNIT_COMPATIBLE" val="0"/>
  <p:tag name="KSO_WM_UNIT_DIAGRAM_ISNUMVISUAL" val="1"/>
  <p:tag name="KSO_WM_UNIT_DIAGRAM_ISREFERUNIT" val="0"/>
  <p:tag name="KSO_WM_UNIT_DIAGRAM_NUM_VALUE" val="10"/>
  <p:tag name="KSO_WM_UNIT_DIAGRAM_NUMVISUAL_BIND_NUMID" val="b8f983dc-8233-481c-9e7b-6ae4a12da9ae"/>
  <p:tag name="KSO_WM_DIAGRAM_GROUP_CODE" val="ε1-1"/>
  <p:tag name="KSO_WM_UNIT_TYPE" val="ε_h_h_i"/>
  <p:tag name="KSO_WM_UNIT_INDEX" val="1_1_2_1"/>
  <p:tag name="KSO_WM_UNIT_ID" val="diagram20194925_1*ε_h_h_i*1_1_2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SUBTYPE" val="o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ckground"/>
  <p:tag name="KSO_WM_TEMPLATE_INDEX" val="2019171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ckground"/>
  <p:tag name="KSO_WM_TEMPLATE_INDEX" val="2019171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2_1"/>
  <p:tag name="KSO_WM_UNIT_ID" val="diagram20194925_1*ε_h_i*1_2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3_1"/>
  <p:tag name="KSO_WM_UNIT_ID" val="diagram20194925_1*ε_h_i*1_3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4_1"/>
  <p:tag name="KSO_WM_UNIT_ID" val="diagram20194925_1*ε_h_i*1_4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TYPE" val="ε_h_h_i"/>
  <p:tag name="KSO_WM_UNIT_INDEX" val="1_4_2_1"/>
  <p:tag name="KSO_WM_UNIT_ID" val="diagram20194925_1*ε_h_h_i*1_4_2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NUMVISUAL_CHANGE_MODES" val="16"/>
  <p:tag name="KSO_WM_UNIT_DIAGRAM_NUM_VALUE" val="40"/>
  <p:tag name="KSO_WM_UNIT_DIAGRAM_NUMVISUAL_BIND_NUMID" val="b0d48883-9caf-4ee3-a2b7-946364db88c2"/>
  <p:tag name="KSO_WM_UNIT_DIAGRAM_SUBTYPE" val="o"/>
  <p:tag name="KSO_WM_UNIT_LINE_FORE_SCHEMECOLOR_INDEX" val="8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TYPE" val="ε_h_h_i"/>
  <p:tag name="KSO_WM_UNIT_INDEX" val="1_3_2_1"/>
  <p:tag name="KSO_WM_UNIT_ID" val="diagram20194925_1*ε_h_h_i*1_3_2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NUMVISUAL_CHANGE_MODES" val="16"/>
  <p:tag name="KSO_WM_UNIT_DIAGRAM_NUM_VALUE" val="30"/>
  <p:tag name="KSO_WM_UNIT_DIAGRAM_NUMVISUAL_BIND_NUMID" val="3dc055e8-3bd4-4639-b6c7-71d260b096d0"/>
  <p:tag name="KSO_WM_UNIT_DIAGRAM_SUBTYPE" val="o"/>
  <p:tag name="KSO_WM_UNIT_LINE_FORE_SCHEMECOLOR_INDEX" val="7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TYPE" val="ε_h_h_i"/>
  <p:tag name="KSO_WM_UNIT_INDEX" val="1_2_2_1"/>
  <p:tag name="KSO_WM_UNIT_ID" val="diagram20194925_1*ε_h_h_i*1_2_2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NUMVISUAL_CHANGE_MODES" val="16"/>
  <p:tag name="KSO_WM_UNIT_DIAGRAM_NUM_VALUE" val="20"/>
  <p:tag name="KSO_WM_UNIT_DIAGRAM_NUMVISUAL_BIND_NUMID" val="f9808e45-0ea5-489a-8c59-5615e5e6118e"/>
  <p:tag name="KSO_WM_UNIT_DIAGRAM_SUBTYPE" val="o"/>
  <p:tag name="KSO_WM_UNIT_LINE_FORE_SCHEMECOLOR_INDEX" val="6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NUMVISUAL_CHANGE_MODES" val="16"/>
  <p:tag name="KSO_WM_UNIT_DIAGRAM_MAX_ITEM_COUNT" val="4"/>
  <p:tag name="KSO_WM_UNIT_HIGHLIGHT" val="0"/>
  <p:tag name="KSO_WM_UNIT_COMPATIBLE" val="0"/>
  <p:tag name="KSO_WM_UNIT_DIAGRAM_ISNUMVISUAL" val="1"/>
  <p:tag name="KSO_WM_UNIT_DIAGRAM_ISREFERUNIT" val="0"/>
  <p:tag name="KSO_WM_UNIT_DIAGRAM_NUM_VALUE" val="10"/>
  <p:tag name="KSO_WM_UNIT_DIAGRAM_NUMVISUAL_BIND_NUMID" val="b8f983dc-8233-481c-9e7b-6ae4a12da9ae"/>
  <p:tag name="KSO_WM_DIAGRAM_GROUP_CODE" val="ε1-1"/>
  <p:tag name="KSO_WM_UNIT_TYPE" val="ε_h_h_i"/>
  <p:tag name="KSO_WM_UNIT_INDEX" val="1_1_2_1"/>
  <p:tag name="KSO_WM_UNIT_ID" val="diagram20194925_1*ε_h_h_i*1_1_2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SUBTYPE" val="o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ckground"/>
  <p:tag name="KSO_WM_TEMPLATE_INDEX" val="2019171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ckground"/>
  <p:tag name="KSO_WM_TEMPLATE_INDEX" val="2019171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ckground"/>
  <p:tag name="KSO_WM_TEMPLATE_INDEX" val="2019171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ckground"/>
  <p:tag name="KSO_WM_TEMPLATE_INDEX" val="2019171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ckground"/>
  <p:tag name="KSO_WM_TEMPLATE_INDEX" val="2019171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ckground"/>
  <p:tag name="KSO_WM_TEMPLATE_INDEX" val="2019171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ckground"/>
  <p:tag name="KSO_WM_TEMPLATE_INDEX" val="2019171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ckground"/>
  <p:tag name="KSO_WM_TEMPLATE_INDEX" val="2019171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ckground"/>
  <p:tag name="KSO_WM_TEMPLATE_INDEX" val="2019171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ckground"/>
  <p:tag name="KSO_WM_TEMPLATE_INDEX" val="20191712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ckground"/>
  <p:tag name="KSO_WM_TEMPLATE_INDEX" val="2019171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ckground"/>
  <p:tag name="KSO_WM_TEMPLATE_INDEX" val="2019171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2_1"/>
  <p:tag name="KSO_WM_UNIT_ID" val="diagram20194925_1*ε_h_i*1_2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3_1"/>
  <p:tag name="KSO_WM_UNIT_ID" val="diagram20194925_1*ε_h_i*1_3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4_1"/>
  <p:tag name="KSO_WM_UNIT_ID" val="diagram20194925_1*ε_h_i*1_4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TYPE" val="ε_h_h_i"/>
  <p:tag name="KSO_WM_UNIT_INDEX" val="1_4_2_1"/>
  <p:tag name="KSO_WM_UNIT_ID" val="diagram20194925_1*ε_h_h_i*1_4_2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NUMVISUAL_CHANGE_MODES" val="16"/>
  <p:tag name="KSO_WM_UNIT_DIAGRAM_NUM_VALUE" val="40"/>
  <p:tag name="KSO_WM_UNIT_DIAGRAM_NUMVISUAL_BIND_NUMID" val="b0d48883-9caf-4ee3-a2b7-946364db88c2"/>
  <p:tag name="KSO_WM_UNIT_DIAGRAM_SUBTYPE" val="o"/>
  <p:tag name="KSO_WM_UNIT_LINE_FORE_SCHEMECOLOR_INDEX" val="8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TYPE" val="ε_h_h_i"/>
  <p:tag name="KSO_WM_UNIT_INDEX" val="1_3_2_1"/>
  <p:tag name="KSO_WM_UNIT_ID" val="diagram20194925_1*ε_h_h_i*1_3_2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NUMVISUAL_CHANGE_MODES" val="16"/>
  <p:tag name="KSO_WM_UNIT_DIAGRAM_NUM_VALUE" val="30"/>
  <p:tag name="KSO_WM_UNIT_DIAGRAM_NUMVISUAL_BIND_NUMID" val="3dc055e8-3bd4-4639-b6c7-71d260b096d0"/>
  <p:tag name="KSO_WM_UNIT_DIAGRAM_SUBTYPE" val="o"/>
  <p:tag name="KSO_WM_UNIT_LINE_FORE_SCHEMECOLOR_INDEX" val="7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TYPE" val="ε_h_h_i"/>
  <p:tag name="KSO_WM_UNIT_INDEX" val="1_2_2_1"/>
  <p:tag name="KSO_WM_UNIT_ID" val="diagram20194925_1*ε_h_h_i*1_2_2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NUMVISUAL_CHANGE_MODES" val="16"/>
  <p:tag name="KSO_WM_UNIT_DIAGRAM_NUM_VALUE" val="20"/>
  <p:tag name="KSO_WM_UNIT_DIAGRAM_NUMVISUAL_BIND_NUMID" val="f9808e45-0ea5-489a-8c59-5615e5e6118e"/>
  <p:tag name="KSO_WM_UNIT_DIAGRAM_SUBTYPE" val="o"/>
  <p:tag name="KSO_WM_UNIT_LINE_FORE_SCHEMECOLOR_INDEX" val="6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NUMVISUAL_CHANGE_MODES" val="16"/>
  <p:tag name="KSO_WM_UNIT_DIAGRAM_MAX_ITEM_COUNT" val="4"/>
  <p:tag name="KSO_WM_UNIT_HIGHLIGHT" val="0"/>
  <p:tag name="KSO_WM_UNIT_COMPATIBLE" val="0"/>
  <p:tag name="KSO_WM_UNIT_DIAGRAM_ISNUMVISUAL" val="1"/>
  <p:tag name="KSO_WM_UNIT_DIAGRAM_ISREFERUNIT" val="0"/>
  <p:tag name="KSO_WM_UNIT_DIAGRAM_NUM_VALUE" val="10"/>
  <p:tag name="KSO_WM_UNIT_DIAGRAM_NUMVISUAL_BIND_NUMID" val="b8f983dc-8233-481c-9e7b-6ae4a12da9ae"/>
  <p:tag name="KSO_WM_DIAGRAM_GROUP_CODE" val="ε1-1"/>
  <p:tag name="KSO_WM_UNIT_TYPE" val="ε_h_h_i"/>
  <p:tag name="KSO_WM_UNIT_INDEX" val="1_1_2_1"/>
  <p:tag name="KSO_WM_UNIT_ID" val="diagram20194925_1*ε_h_h_i*1_1_2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SUBTYPE" val="o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ckground"/>
  <p:tag name="KSO_WM_TEMPLATE_INDEX" val="20191712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ckground"/>
  <p:tag name="KSO_WM_TEMPLATE_INDEX" val="20191712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ckground"/>
  <p:tag name="KSO_WM_TEMPLATE_INDEX" val="20191712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ckground"/>
  <p:tag name="KSO_WM_TEMPLATE_INDEX" val="20191712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ckground"/>
  <p:tag name="KSO_WM_TEMPLATE_INDEX" val="20191712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ckground"/>
  <p:tag name="KSO_WM_TEMPLATE_INDEX" val="20191712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ckground"/>
  <p:tag name="KSO_WM_TEMPLATE_INDEX" val="20191712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ckground"/>
  <p:tag name="KSO_WM_TEMPLATE_INDEX" val="20191712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ckground"/>
  <p:tag name="KSO_WM_TEMPLATE_INDEX" val="20191712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ckground"/>
  <p:tag name="KSO_WM_TEMPLATE_INDEX" val="2019171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ckground"/>
  <p:tag name="KSO_WM_TEMPLATE_INDEX" val="20191712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2_1"/>
  <p:tag name="KSO_WM_UNIT_ID" val="diagram20194925_1*ε_h_i*1_2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3_1"/>
  <p:tag name="KSO_WM_UNIT_ID" val="diagram20194925_1*ε_h_i*1_3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4_1"/>
  <p:tag name="KSO_WM_UNIT_ID" val="diagram20194925_1*ε_h_i*1_4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TYPE" val="ε_h_h_i"/>
  <p:tag name="KSO_WM_UNIT_INDEX" val="1_4_2_1"/>
  <p:tag name="KSO_WM_UNIT_ID" val="diagram20194925_1*ε_h_h_i*1_4_2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NUMVISUAL_CHANGE_MODES" val="16"/>
  <p:tag name="KSO_WM_UNIT_DIAGRAM_NUM_VALUE" val="40"/>
  <p:tag name="KSO_WM_UNIT_DIAGRAM_NUMVISUAL_BIND_NUMID" val="b0d48883-9caf-4ee3-a2b7-946364db88c2"/>
  <p:tag name="KSO_WM_UNIT_DIAGRAM_SUBTYPE" val="o"/>
  <p:tag name="KSO_WM_UNIT_LINE_FORE_SCHEMECOLOR_INDEX" val="8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TYPE" val="ε_h_h_i"/>
  <p:tag name="KSO_WM_UNIT_INDEX" val="1_3_2_1"/>
  <p:tag name="KSO_WM_UNIT_ID" val="diagram20194925_1*ε_h_h_i*1_3_2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NUMVISUAL_CHANGE_MODES" val="16"/>
  <p:tag name="KSO_WM_UNIT_DIAGRAM_NUM_VALUE" val="30"/>
  <p:tag name="KSO_WM_UNIT_DIAGRAM_NUMVISUAL_BIND_NUMID" val="3dc055e8-3bd4-4639-b6c7-71d260b096d0"/>
  <p:tag name="KSO_WM_UNIT_DIAGRAM_SUBTYPE" val="o"/>
  <p:tag name="KSO_WM_UNIT_LINE_FORE_SCHEMECOLOR_INDEX" val="7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TYPE" val="ε_h_h_i"/>
  <p:tag name="KSO_WM_UNIT_INDEX" val="1_2_2_1"/>
  <p:tag name="KSO_WM_UNIT_ID" val="diagram20194925_1*ε_h_h_i*1_2_2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NUMVISUAL_CHANGE_MODES" val="16"/>
  <p:tag name="KSO_WM_UNIT_DIAGRAM_NUM_VALUE" val="20"/>
  <p:tag name="KSO_WM_UNIT_DIAGRAM_NUMVISUAL_BIND_NUMID" val="f9808e45-0ea5-489a-8c59-5615e5e6118e"/>
  <p:tag name="KSO_WM_UNIT_DIAGRAM_SUBTYPE" val="o"/>
  <p:tag name="KSO_WM_UNIT_LINE_FORE_SCHEMECOLOR_INDEX" val="6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NUMVISUAL_CHANGE_MODES" val="16"/>
  <p:tag name="KSO_WM_UNIT_DIAGRAM_MAX_ITEM_COUNT" val="4"/>
  <p:tag name="KSO_WM_UNIT_HIGHLIGHT" val="0"/>
  <p:tag name="KSO_WM_UNIT_COMPATIBLE" val="0"/>
  <p:tag name="KSO_WM_UNIT_DIAGRAM_ISNUMVISUAL" val="1"/>
  <p:tag name="KSO_WM_UNIT_DIAGRAM_ISREFERUNIT" val="0"/>
  <p:tag name="KSO_WM_UNIT_DIAGRAM_NUM_VALUE" val="10"/>
  <p:tag name="KSO_WM_UNIT_DIAGRAM_NUMVISUAL_BIND_NUMID" val="b8f983dc-8233-481c-9e7b-6ae4a12da9ae"/>
  <p:tag name="KSO_WM_DIAGRAM_GROUP_CODE" val="ε1-1"/>
  <p:tag name="KSO_WM_UNIT_TYPE" val="ε_h_h_i"/>
  <p:tag name="KSO_WM_UNIT_INDEX" val="1_1_2_1"/>
  <p:tag name="KSO_WM_UNIT_ID" val="diagram20194925_1*ε_h_h_i*1_1_2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SUBTYPE" val="o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background"/>
  <p:tag name="KSO_WM_TEMPLATE_INDEX" val="2019171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218*174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_4*d*1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background"/>
  <p:tag name="KSO_WM_TEMPLATE_INDEX" val="20191712"/>
  <p:tag name="KSO_WM_TEMPLATE_THUMBS_INDEX" val="1、2、3、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ckground"/>
  <p:tag name="KSO_WM_TEMPLATE_INDEX" val="2019171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ckground"/>
  <p:tag name="KSO_WM_TEMPLATE_INDEX" val="2019171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2_3"/>
  <p:tag name="KSO_WM_UNIT_ID" val="diagram20194925_1*ε_h_i*1_2_3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LINE_FORE_SCHEMECOLOR_INDEX" val="6"/>
  <p:tag name="KSO_WM_UNIT_LINE_FILL_TYPE" val="2"/>
  <p:tag name="KSO_WM_UNIT_USESOURCEFORMAT_APPLY" val="1"/>
  <p:tag name="KSO_WM_UNIT_DIAGRAM_SCHEMECOLOR_ID" val="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2_4"/>
  <p:tag name="KSO_WM_UNIT_ID" val="diagram20194925_1*ε_h_i*1_2_4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2_1"/>
  <p:tag name="KSO_WM_UNIT_ID" val="diagram20194925_1*ε_h_i*1_2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3_1"/>
  <p:tag name="KSO_WM_UNIT_ID" val="diagram20194925_1*ε_h_i*1_3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4_1"/>
  <p:tag name="KSO_WM_UNIT_ID" val="diagram20194925_1*ε_h_i*1_4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1_1"/>
  <p:tag name="KSO_WM_UNIT_ID" val="diagram20194925_1*ε_h_i*1_1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TYPE" val="ε_h_h_i"/>
  <p:tag name="KSO_WM_UNIT_INDEX" val="1_4_2_1"/>
  <p:tag name="KSO_WM_UNIT_ID" val="diagram20194925_1*ε_h_h_i*1_4_2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NUMVISUAL_CHANGE_MODES" val="16"/>
  <p:tag name="KSO_WM_UNIT_DIAGRAM_NUM_VALUE" val="40"/>
  <p:tag name="KSO_WM_UNIT_DIAGRAM_NUMVISUAL_BIND_NUMID" val="b0d48883-9caf-4ee3-a2b7-946364db88c2"/>
  <p:tag name="KSO_WM_UNIT_DIAGRAM_SUBTYPE" val="o"/>
  <p:tag name="KSO_WM_UNIT_LINE_FORE_SCHEMECOLOR_INDEX" val="8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TYPE" val="ε_h_h_i"/>
  <p:tag name="KSO_WM_UNIT_INDEX" val="1_3_2_1"/>
  <p:tag name="KSO_WM_UNIT_ID" val="diagram20194925_1*ε_h_h_i*1_3_2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NUMVISUAL_CHANGE_MODES" val="16"/>
  <p:tag name="KSO_WM_UNIT_DIAGRAM_NUM_VALUE" val="30"/>
  <p:tag name="KSO_WM_UNIT_DIAGRAM_NUMVISUAL_BIND_NUMID" val="3dc055e8-3bd4-4639-b6c7-71d260b096d0"/>
  <p:tag name="KSO_WM_UNIT_DIAGRAM_SUBTYPE" val="o"/>
  <p:tag name="KSO_WM_UNIT_LINE_FORE_SCHEMECOLOR_INDEX" val="7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TYPE" val="ε_h_h_i"/>
  <p:tag name="KSO_WM_UNIT_INDEX" val="1_2_2_1"/>
  <p:tag name="KSO_WM_UNIT_ID" val="diagram20194925_1*ε_h_h_i*1_2_2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NUMVISUAL_CHANGE_MODES" val="16"/>
  <p:tag name="KSO_WM_UNIT_DIAGRAM_NUM_VALUE" val="20"/>
  <p:tag name="KSO_WM_UNIT_DIAGRAM_NUMVISUAL_BIND_NUMID" val="f9808e45-0ea5-489a-8c59-5615e5e6118e"/>
  <p:tag name="KSO_WM_UNIT_DIAGRAM_SUBTYPE" val="o"/>
  <p:tag name="KSO_WM_UNIT_LINE_FORE_SCHEMECOLOR_INDEX" val="6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NUMVISUAL_CHANGE_MODES" val="16"/>
  <p:tag name="KSO_WM_UNIT_DIAGRAM_MAX_ITEM_COUNT" val="4"/>
  <p:tag name="KSO_WM_UNIT_HIGHLIGHT" val="0"/>
  <p:tag name="KSO_WM_UNIT_COMPATIBLE" val="0"/>
  <p:tag name="KSO_WM_UNIT_DIAGRAM_ISNUMVISUAL" val="1"/>
  <p:tag name="KSO_WM_UNIT_DIAGRAM_ISREFERUNIT" val="0"/>
  <p:tag name="KSO_WM_UNIT_DIAGRAM_NUM_VALUE" val="10"/>
  <p:tag name="KSO_WM_UNIT_DIAGRAM_NUMVISUAL_BIND_NUMID" val="b8f983dc-8233-481c-9e7b-6ae4a12da9ae"/>
  <p:tag name="KSO_WM_DIAGRAM_GROUP_CODE" val="ε1-1"/>
  <p:tag name="KSO_WM_UNIT_TYPE" val="ε_h_h_i"/>
  <p:tag name="KSO_WM_UNIT_INDEX" val="1_1_2_1"/>
  <p:tag name="KSO_WM_UNIT_ID" val="diagram20194925_1*ε_h_h_i*1_1_2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SUBTYPE" val="o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1_2"/>
  <p:tag name="KSO_WM_UNIT_ID" val="diagram20194925_1*ε_h_i*1_1_2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  <p:tag name="KSO_WM_UNIT_DIAGRAM_SCHEMECOLOR_ID" val="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NUMVISUAL_CHANGE_MODES" val="32"/>
  <p:tag name="KSO_WM_UNIT_DIAGRAM_MAX_ITEM_COUNT" val="4"/>
  <p:tag name="KSO_WM_UNIT_PRESET_TEXT" val="10%"/>
  <p:tag name="KSO_WM_UNIT_NOCLEAR" val="0"/>
  <p:tag name="KSO_WM_UNIT_VALUE" val="1"/>
  <p:tag name="KSO_WM_UNIT_HIGHLIGHT" val="0"/>
  <p:tag name="KSO_WM_UNIT_COMPATIBLE" val="0"/>
  <p:tag name="KSO_WM_UNIT_DIAGRAM_ISNUMVISUAL" val="1"/>
  <p:tag name="KSO_WM_UNIT_DIAGRAM_ISREFERUNIT" val="0"/>
  <p:tag name="KSO_WM_UNIT_DIAGRAM_NUM_VALUE" val="10"/>
  <p:tag name="KSO_WM_UNIT_DIAGRAM_NUMVISUAL_BIND_NUMID" val="b8f983dc-8233-481c-9e7b-6ae4a12da9ae"/>
  <p:tag name="KSO_WM_DIAGRAM_GROUP_CODE" val="ε1-1"/>
  <p:tag name="KSO_WM_UNIT_TYPE" val="ε_h_h_f"/>
  <p:tag name="KSO_WM_UNIT_INDEX" val="1_1_1_1"/>
  <p:tag name="KSO_WM_UNIT_ID" val="diagram20194925_1*ε_h_h_f*1_1_1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SUBTYPE" val="o"/>
  <p:tag name="KSO_WM_UNIT_TEXT_FILL_FORE_SCHEMECOLOR_INDEX" val="14"/>
  <p:tag name="KSO_WM_UNIT_TEXT_FILL_TYPE" val="1"/>
  <p:tag name="KSO_WM_UNIT_USESOURCEFORMAT_APPLY" val="1"/>
  <p:tag name="KSO_WM_UNIT_DIAGRAM_SCHEMECOLOR_ID" val="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3_2"/>
  <p:tag name="KSO_WM_UNIT_ID" val="diagram20194925_1*ε_h_i*1_3_2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FILL_FORE_SCHEMECOLOR_INDEX" val="7"/>
  <p:tag name="KSO_WM_UNIT_FILL_TYPE" val="1"/>
  <p:tag name="KSO_WM_UNIT_TEXT_FILL_FORE_SCHEMECOLOR_INDEX" val="2"/>
  <p:tag name="KSO_WM_UNIT_TEXT_FILL_TYPE" val="1"/>
  <p:tag name="KSO_WM_UNIT_USESOURCEFORMAT_APPLY" val="1"/>
  <p:tag name="KSO_WM_UNIT_DIAGRAM_SCHEMECOLOR_ID" val="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NOCLEAR" val="0"/>
  <p:tag name="KSO_WM_UNIT_VALUE" val="1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TYPE" val="ε_h_h_f"/>
  <p:tag name="KSO_WM_UNIT_INDEX" val="1_3_1_1"/>
  <p:tag name="KSO_WM_UNIT_ID" val="diagram20194925_1*ε_h_h_f*1_3_1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NUMVISUAL_CHANGE_MODES" val="32"/>
  <p:tag name="KSO_WM_UNIT_PRESET_TEXT" val="30%"/>
  <p:tag name="KSO_WM_UNIT_DIAGRAM_NUM_VALUE" val="30"/>
  <p:tag name="KSO_WM_UNIT_DIAGRAM_NUMVISUAL_BIND_NUMID" val="3dc055e8-3bd4-4639-b6c7-71d260b096d0"/>
  <p:tag name="KSO_WM_UNIT_DIAGRAM_SUBTYPE" val="o"/>
  <p:tag name="KSO_WM_UNIT_TEXT_FILL_FORE_SCHEMECOLOR_INDEX" val="14"/>
  <p:tag name="KSO_WM_UNIT_TEXT_FILL_TYPE" val="1"/>
  <p:tag name="KSO_WM_UNIT_USESOURCEFORMAT_APPLY" val="1"/>
  <p:tag name="KSO_WM_UNIT_DIAGRAM_SCHEMECOLOR_ID" val="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4_2"/>
  <p:tag name="KSO_WM_UNIT_ID" val="diagram20194925_1*ε_h_i*1_4_2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FILL_FORE_SCHEMECOLOR_INDEX" val="8"/>
  <p:tag name="KSO_WM_UNIT_FILL_TYPE" val="1"/>
  <p:tag name="KSO_WM_UNIT_TEXT_FILL_FORE_SCHEMECOLOR_INDEX" val="2"/>
  <p:tag name="KSO_WM_UNIT_TEXT_FILL_TYPE" val="1"/>
  <p:tag name="KSO_WM_UNIT_USESOURCEFORMAT_APPLY" val="1"/>
  <p:tag name="KSO_WM_UNIT_DIAGRAM_SCHEMECOLOR_ID" val="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NOCLEAR" val="0"/>
  <p:tag name="KSO_WM_UNIT_VALUE" val="1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TYPE" val="ε_h_h_f"/>
  <p:tag name="KSO_WM_UNIT_INDEX" val="1_4_1_1"/>
  <p:tag name="KSO_WM_UNIT_ID" val="diagram20194925_1*ε_h_h_f*1_4_1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NUMVISUAL_CHANGE_MODES" val="32"/>
  <p:tag name="KSO_WM_UNIT_PRESET_TEXT" val="40%"/>
  <p:tag name="KSO_WM_UNIT_DIAGRAM_NUM_VALUE" val="40"/>
  <p:tag name="KSO_WM_UNIT_DIAGRAM_NUMVISUAL_BIND_NUMID" val="b0d48883-9caf-4ee3-a2b7-946364db88c2"/>
  <p:tag name="KSO_WM_UNIT_DIAGRAM_SUBTYPE" val="o"/>
  <p:tag name="KSO_WM_UNIT_TEXT_FILL_FORE_SCHEMECOLOR_INDEX" val="14"/>
  <p:tag name="KSO_WM_UNIT_TEXT_FILL_TYPE" val="1"/>
  <p:tag name="KSO_WM_UNIT_USESOURCEFORMAT_APPLY" val="1"/>
  <p:tag name="KSO_WM_UNIT_DIAGRAM_SCHEMECOLOR_ID" val="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a"/>
  <p:tag name="KSO_WM_UNIT_INDEX" val="1_1_1"/>
  <p:tag name="KSO_WM_UNIT_ID" val="diagram20194925_1*ε_h_a*1_1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PRESET_TEXT" val="第一季度业务"/>
  <p:tag name="KSO_WM_UNIT_VALUE" val="6"/>
  <p:tag name="KSO_WM_UNIT_DIAGRAM_SUBTYPE" val="o"/>
  <p:tag name="KSO_WM_UNIT_TEXT_FILL_FORE_SCHEMECOLOR_INDEX" val="14"/>
  <p:tag name="KSO_WM_UNIT_TEXT_FILL_TYPE" val="1"/>
  <p:tag name="KSO_WM_UNIT_USESOURCEFORMAT_APPLY" val="1"/>
  <p:tag name="KSO_WM_UNIT_DIAGRAM_SCHEMECOLOR_ID" val="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a"/>
  <p:tag name="KSO_WM_UNIT_INDEX" val="1_4_1"/>
  <p:tag name="KSO_WM_UNIT_ID" val="diagram20194925_1*ε_h_a*1_4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VALUE" val="6"/>
  <p:tag name="KSO_WM_UNIT_PRESET_TEXT" val="第四季度业务"/>
  <p:tag name="KSO_WM_UNIT_DIAGRAM_SUBTYPE" val="o"/>
  <p:tag name="KSO_WM_UNIT_TEXT_FILL_FORE_SCHEMECOLOR_INDEX" val="14"/>
  <p:tag name="KSO_WM_UNIT_TEXT_FILL_TYPE" val="1"/>
  <p:tag name="KSO_WM_UNIT_USESOURCEFORMAT_APPLY" val="1"/>
  <p:tag name="KSO_WM_UNIT_DIAGRAM_SCHEMECOLOR_ID" val="5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a"/>
  <p:tag name="KSO_WM_UNIT_INDEX" val="1_1_1"/>
  <p:tag name="KSO_WM_UNIT_ID" val="diagram20194925_1*ε_h_a*1_1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PRESET_TEXT" val="第一季度业务"/>
  <p:tag name="KSO_WM_UNIT_VALUE" val="6"/>
  <p:tag name="KSO_WM_UNIT_DIAGRAM_SUBTYPE" val="o"/>
  <p:tag name="KSO_WM_UNIT_TEXT_FILL_FORE_SCHEMECOLOR_INDEX" val="14"/>
  <p:tag name="KSO_WM_UNIT_TEXT_FILL_TYPE" val="1"/>
  <p:tag name="KSO_WM_UNIT_USESOURCEFORMAT_APPLY" val="1"/>
  <p:tag name="KSO_WM_UNIT_DIAGRAM_SCHEMECOLOR_ID" val="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a"/>
  <p:tag name="KSO_WM_UNIT_INDEX" val="1_1_1"/>
  <p:tag name="KSO_WM_UNIT_ID" val="diagram20194925_1*ε_h_a*1_1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PRESET_TEXT" val="第一季度业务"/>
  <p:tag name="KSO_WM_UNIT_VALUE" val="6"/>
  <p:tag name="KSO_WM_UNIT_DIAGRAM_SUBTYPE" val="o"/>
  <p:tag name="KSO_WM_UNIT_TEXT_FILL_FORE_SCHEMECOLOR_INDEX" val="14"/>
  <p:tag name="KSO_WM_UNIT_TEXT_FILL_TYPE" val="1"/>
  <p:tag name="KSO_WM_UNIT_USESOURCEFORMAT_APPLY" val="1"/>
  <p:tag name="KSO_WM_UNIT_DIAGRAM_SCHEMECOLOR_ID" val="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4_3"/>
  <p:tag name="KSO_WM_UNIT_ID" val="diagram20194925_1*ε_h_i*1_4_3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LINE_FORE_SCHEMECOLOR_INDEX" val="8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4_4"/>
  <p:tag name="KSO_WM_UNIT_ID" val="diagram20194925_1*ε_h_i*1_4_4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FILL_FORE_SCHEMECOLOR_INDEX" val="8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1_3"/>
  <p:tag name="KSO_WM_UNIT_ID" val="diagram20194925_1*ε_h_i*1_1_3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LINE_FORE_SCHEMECOLOR_INDEX" val="5"/>
  <p:tag name="KSO_WM_UNIT_LINE_FILL_TYPE" val="2"/>
  <p:tag name="KSO_WM_UNIT_USESOURCEFORMAT_APPLY" val="1"/>
  <p:tag name="KSO_WM_UNIT_DIAGRAM_SCHEMECOLOR_ID" val="5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1_4"/>
  <p:tag name="KSO_WM_UNIT_ID" val="diagram20194925_1*ε_h_i*1_1_4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ckground"/>
  <p:tag name="KSO_WM_TEMPLATE_INDEX" val="2019171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ckground"/>
  <p:tag name="KSO_WM_TEMPLATE_INDEX" val="2019171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ckground"/>
  <p:tag name="KSO_WM_TEMPLATE_INDEX" val="2019171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ckground"/>
  <p:tag name="KSO_WM_TEMPLATE_INDEX" val="2019171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2_1"/>
  <p:tag name="KSO_WM_UNIT_ID" val="diagram20194925_1*ε_h_i*1_2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3_1"/>
  <p:tag name="KSO_WM_UNIT_ID" val="diagram20194925_1*ε_h_i*1_3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4_1"/>
  <p:tag name="KSO_WM_UNIT_ID" val="diagram20194925_1*ε_h_i*1_4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heme/theme1.xml><?xml version="1.0" encoding="utf-8"?>
<a:theme xmlns:a="http://schemas.openxmlformats.org/drawingml/2006/main" name="3_Office 主题​​">
  <a:themeElements>
    <a:clrScheme name="background20191712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FFC926"/>
      </a:accent1>
      <a:accent2>
        <a:srgbClr val="262626"/>
      </a:accent2>
      <a:accent3>
        <a:srgbClr val="FFFFFF"/>
      </a:accent3>
      <a:accent4>
        <a:srgbClr val="FFC926"/>
      </a:accent4>
      <a:accent5>
        <a:srgbClr val="262626"/>
      </a:accent5>
      <a:accent6>
        <a:srgbClr val="FFFFFF"/>
      </a:accent6>
      <a:hlink>
        <a:srgbClr val="0563C1"/>
      </a:hlink>
      <a:folHlink>
        <a:srgbClr val="954D72"/>
      </a:folHlink>
    </a:clrScheme>
    <a:fontScheme name="dippvcpp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2619</TotalTime>
  <Words>6176</Words>
  <Application>Microsoft Office PowerPoint</Application>
  <PresentationFormat>宽屏</PresentationFormat>
  <Paragraphs>1165</Paragraphs>
  <Slides>35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4" baseType="lpstr">
      <vt:lpstr>微软雅黑</vt:lpstr>
      <vt:lpstr>Arial</vt:lpstr>
      <vt:lpstr>Calibri</vt:lpstr>
      <vt:lpstr>Cambria Math</vt:lpstr>
      <vt:lpstr>Tahoma</vt:lpstr>
      <vt:lpstr>Times New Roman</vt:lpstr>
      <vt:lpstr>Wingdings</vt:lpstr>
      <vt:lpstr>3_Office 主题​​</vt:lpstr>
      <vt:lpstr>Equation.DSMT4</vt:lpstr>
      <vt:lpstr>第5章　数组和广义表</vt:lpstr>
      <vt:lpstr>引言</vt:lpstr>
      <vt:lpstr>PowerPoint 演示文稿</vt:lpstr>
      <vt:lpstr>PowerPoint 演示文稿</vt:lpstr>
      <vt:lpstr>PowerPoint 演示文稿</vt:lpstr>
      <vt:lpstr>5.1.1 数组的递归定义</vt:lpstr>
      <vt:lpstr>5.1.2 数组的操作</vt:lpstr>
      <vt:lpstr>5.1.3 程序设计举例</vt:lpstr>
      <vt:lpstr>PowerPoint 演示文稿</vt:lpstr>
      <vt:lpstr>PowerPoint 演示文稿</vt:lpstr>
      <vt:lpstr>5.2 数组的顺序表示和实现</vt:lpstr>
      <vt:lpstr>PowerPoint 演示文稿</vt:lpstr>
      <vt:lpstr>5.2 数组的顺序表示和实现</vt:lpstr>
      <vt:lpstr>5.2 数组的顺序表示和实现</vt:lpstr>
      <vt:lpstr>5.2 数组的顺序表示和实现</vt:lpstr>
      <vt:lpstr>5.2 数组的顺序表示和实现</vt:lpstr>
      <vt:lpstr>5.2 数组的顺序表示和实现</vt:lpstr>
      <vt:lpstr>PowerPoint 演示文稿</vt:lpstr>
      <vt:lpstr>PowerPoint 演示文稿</vt:lpstr>
      <vt:lpstr>PowerPoint 演示文稿</vt:lpstr>
      <vt:lpstr>5.3 矩阵的压缩存储</vt:lpstr>
      <vt:lpstr>PowerPoint 演示文稿</vt:lpstr>
      <vt:lpstr>PowerPoint 演示文稿</vt:lpstr>
      <vt:lpstr>PowerPoint 演示文稿</vt:lpstr>
      <vt:lpstr>5.3.2 稀疏矩阵的压缩存储</vt:lpstr>
      <vt:lpstr>5.3.2 稀疏矩阵的压缩存储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傅 永鸿</dc:creator>
  <cp:lastModifiedBy>胡 宇</cp:lastModifiedBy>
  <cp:revision>46</cp:revision>
  <dcterms:created xsi:type="dcterms:W3CDTF">2018-10-13T13:26:00Z</dcterms:created>
  <dcterms:modified xsi:type="dcterms:W3CDTF">2022-11-29T13:32:48Z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2052-11.1.0.8236</vt:lpwstr>
  </property>
</Properties>
</file>